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721">
          <p15:clr>
            <a:srgbClr val="FF0000"/>
          </p15:clr>
        </p15:guide>
        <p15:guide id="2" orient="horz" pos="1134">
          <p15:clr>
            <a:srgbClr val="FF0000"/>
          </p15:clr>
        </p15:guide>
        <p15:guide id="3" orient="horz" pos="707">
          <p15:clr>
            <a:srgbClr val="00FF00"/>
          </p15:clr>
        </p15:guide>
        <p15:guide id="4" orient="horz" pos="397">
          <p15:clr>
            <a:srgbClr val="00FF00"/>
          </p15:clr>
        </p15:guide>
        <p15:guide id="5" pos="792">
          <p15:clr>
            <a:srgbClr val="FF00FF"/>
          </p15:clr>
        </p15:guide>
        <p15:guide id="6" pos="5272">
          <p15:clr>
            <a:srgbClr val="FF00FF"/>
          </p15:clr>
        </p15:guide>
        <p15:guide id="7" pos="3572">
          <p15:clr>
            <a:srgbClr val="747775"/>
          </p15:clr>
        </p15:guide>
      </p15:sldGuideLst>
    </p:ext>
    <p:ext uri="GoogleSlidesCustomDataVersion2">
      <go:slidesCustomData xmlns:go="http://customooxmlschemas.google.com/" r:id="rId31" roundtripDataSignature="AMtx7mht5jkjCDf4oWRBhEZN7XBUgWWr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721" orient="horz"/>
        <p:guide pos="1134" orient="horz"/>
        <p:guide pos="707" orient="horz"/>
        <p:guide pos="397" orient="horz"/>
        <p:guide pos="792"/>
        <p:guide pos="5272"/>
        <p:guide pos="357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search.com/research/abstract-research-paper"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nas.org/content/116/10/3988"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dubloxtutor.com/understanding-dyslexia/"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 name="Google Shape;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20e544cbe2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320e544cbe2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IN" sz="1200">
                <a:solidFill>
                  <a:srgbClr val="191919"/>
                </a:solidFill>
                <a:highlight>
                  <a:schemeClr val="lt1"/>
                </a:highlight>
              </a:rPr>
              <a:t>Even if you are in a distraction-free area, it can still be very challenging to maintain your focus, especially if you are reading a long and dense reading assignment. When you find your attention wandering, take a break, and give yourself time to reset its focus.</a:t>
            </a:r>
            <a:endParaRPr sz="1200">
              <a:solidFill>
                <a:srgbClr val="191919"/>
              </a:solidFill>
              <a:highlight>
                <a:schemeClr val="lt1"/>
              </a:highlight>
            </a:endParaRPr>
          </a:p>
          <a:p>
            <a:pPr indent="0" lvl="0" marL="0" rtl="0" algn="l">
              <a:lnSpc>
                <a:spcPct val="140000"/>
              </a:lnSpc>
              <a:spcBef>
                <a:spcPts val="1800"/>
              </a:spcBef>
              <a:spcAft>
                <a:spcPts val="0"/>
              </a:spcAft>
              <a:buClr>
                <a:schemeClr val="dk1"/>
              </a:buClr>
              <a:buSzPts val="1100"/>
              <a:buFont typeface="Arial"/>
              <a:buNone/>
            </a:pPr>
            <a:r>
              <a:rPr lang="en-IN" sz="1200">
                <a:solidFill>
                  <a:srgbClr val="191919"/>
                </a:solidFill>
                <a:highlight>
                  <a:schemeClr val="lt1"/>
                </a:highlight>
              </a:rPr>
              <a:t>One study technique that applies these regular short breaks is the Pomodoro technique. It takes long study sessions and divides them into 25-minute study sessions. By doing so, time is no longer an abstract concept but a concrete one where you need to maintain your focus in short bursts. This allows you to be hyperfocused on the thing you are doing for that session instead of getting overwhelmed by the enormity of your assignment or project. It will better prepare you for dealing with </a:t>
            </a:r>
            <a:r>
              <a:rPr lang="en-IN" sz="1200">
                <a:solidFill>
                  <a:srgbClr val="007397"/>
                </a:solidFill>
                <a:highlight>
                  <a:schemeClr val="lt1"/>
                </a:highlight>
                <a:uFill>
                  <a:noFill/>
                </a:uFill>
                <a:hlinkClick r:id="rId2">
                  <a:extLst>
                    <a:ext uri="{A12FA001-AC4F-418D-AE19-62706E023703}">
                      <ahyp:hlinkClr val="tx"/>
                    </a:ext>
                  </a:extLst>
                </a:hlinkClick>
              </a:rPr>
              <a:t>abstract in research</a:t>
            </a:r>
            <a:r>
              <a:rPr lang="en-IN" sz="1200">
                <a:solidFill>
                  <a:srgbClr val="191919"/>
                </a:solidFill>
                <a:highlight>
                  <a:schemeClr val="lt1"/>
                </a:highlight>
              </a:rPr>
              <a:t>, a necessary requisite of life in the academe.</a:t>
            </a:r>
            <a:endParaRPr sz="1200">
              <a:solidFill>
                <a:srgbClr val="191919"/>
              </a:solidFill>
              <a:highlight>
                <a:schemeClr val="lt1"/>
              </a:highlight>
            </a:endParaRPr>
          </a:p>
          <a:p>
            <a:pPr indent="0" lvl="0" marL="0" rtl="0" algn="l">
              <a:spcBef>
                <a:spcPts val="18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rgbClr val="4A4A4A"/>
              </a:solidFill>
              <a:highlight>
                <a:schemeClr val="lt1"/>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1d1c71fcb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31d1c71fcb4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sz="1200">
                <a:solidFill>
                  <a:srgbClr val="191919"/>
                </a:solidFill>
                <a:highlight>
                  <a:schemeClr val="lt1"/>
                </a:highlight>
              </a:rPr>
              <a:t>If there are important points you want to remember from the text you are reading, try reading them out loud. One study explored the impact of reading aloud on memory. Results for both young learners and adults showed that people consistently remember words if they read them out loud rather than silently. Among 10-year-old students in Australia, those who read aloud remembered 87% of the words they have read compared to 70% for those who read silently. Among senior participants aged 67 to 88, those who read aloud remembered 27% of the words they have read, while those who read silently recalled only 10% of the words (MacLeod and Bodner, 2016).</a:t>
            </a:r>
            <a:endParaRPr>
              <a:solidFill>
                <a:schemeClr val="dk1"/>
              </a:solidFill>
            </a:endParaRPr>
          </a:p>
          <a:p>
            <a:pPr indent="0" lvl="0" marL="0" rtl="0" algn="l">
              <a:lnSpc>
                <a:spcPct val="100000"/>
              </a:lnSpc>
              <a:spcBef>
                <a:spcPts val="1800"/>
              </a:spcBef>
              <a:spcAft>
                <a:spcPts val="0"/>
              </a:spcAft>
              <a:buSzPts val="1100"/>
              <a:buNone/>
            </a:pPr>
            <a:r>
              <a:t/>
            </a:r>
            <a:endParaRPr sz="1200">
              <a:solidFill>
                <a:srgbClr val="191919"/>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20e544cbe2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320e544cbe2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sz="1200">
                <a:solidFill>
                  <a:srgbClr val="191919"/>
                </a:solidFill>
                <a:highlight>
                  <a:schemeClr val="lt1"/>
                </a:highlight>
              </a:rPr>
              <a:t>Another way to improve your comprehension is to write notes and questions while you are reading. You can write the main point for each chapter or jot down key points on the side margins of the reading material. You can also use other note-taking techniques, such as outlining, bullet points, or mind mapping. Asking questions like who, what, when, where, why, and how and then looking for answers as you read can also be a good way to remember important information from the text.</a:t>
            </a:r>
            <a:endParaRPr>
              <a:solidFill>
                <a:schemeClr val="dk1"/>
              </a:solidFill>
            </a:endParaRPr>
          </a:p>
          <a:p>
            <a:pPr indent="0" lvl="0" marL="0" rtl="0" algn="l">
              <a:lnSpc>
                <a:spcPct val="100000"/>
              </a:lnSpc>
              <a:spcBef>
                <a:spcPts val="0"/>
              </a:spcBef>
              <a:spcAft>
                <a:spcPts val="0"/>
              </a:spcAft>
              <a:buSzPts val="1100"/>
              <a:buNone/>
            </a:pPr>
            <a:r>
              <a:t/>
            </a:r>
            <a:endParaRPr sz="1200">
              <a:solidFill>
                <a:srgbClr val="4A4A4A"/>
              </a:solidFill>
              <a:highlight>
                <a:schemeClr val="lt1"/>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1d1c71fcb4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31d1c71fcb4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sz="1200">
                <a:solidFill>
                  <a:srgbClr val="191919"/>
                </a:solidFill>
                <a:highlight>
                  <a:schemeClr val="lt1"/>
                </a:highlight>
              </a:rPr>
              <a:t>It is equally important to review your notes and questions in order to retain what you have learned from your readings. Try applying the spaced repetition technique when reviewing notes. </a:t>
            </a:r>
            <a:r>
              <a:rPr lang="en-IN" sz="1200">
                <a:solidFill>
                  <a:srgbClr val="007397"/>
                </a:solidFill>
                <a:highlight>
                  <a:schemeClr val="lt1"/>
                </a:highlight>
                <a:uFill>
                  <a:noFill/>
                </a:uFill>
                <a:hlinkClick r:id="rId2">
                  <a:extLst>
                    <a:ext uri="{A12FA001-AC4F-418D-AE19-62706E023703}">
                      <ahyp:hlinkClr val="tx"/>
                    </a:ext>
                  </a:extLst>
                </a:hlinkClick>
              </a:rPr>
              <a:t>Spaced repetition</a:t>
            </a:r>
            <a:r>
              <a:rPr lang="en-IN" sz="1200">
                <a:solidFill>
                  <a:srgbClr val="191919"/>
                </a:solidFill>
                <a:highlight>
                  <a:schemeClr val="lt1"/>
                </a:highlight>
              </a:rPr>
              <a:t> uses review sessions based on a scheduled period to increase long-term retention. It can be an effective approach to efficient memorization and help you remember more of what you have read without actually spending more hours rereading the text.</a:t>
            </a:r>
            <a:endParaRPr>
              <a:solidFill>
                <a:schemeClr val="dk1"/>
              </a:solidFill>
            </a:endParaRPr>
          </a:p>
          <a:p>
            <a:pPr indent="0" lvl="0" marL="0" rtl="0" algn="l">
              <a:lnSpc>
                <a:spcPct val="100000"/>
              </a:lnSpc>
              <a:spcBef>
                <a:spcPts val="0"/>
              </a:spcBef>
              <a:spcAft>
                <a:spcPts val="0"/>
              </a:spcAft>
              <a:buSzPts val="1100"/>
              <a:buNone/>
            </a:pPr>
            <a:r>
              <a:t/>
            </a:r>
            <a:endParaRPr sz="1200">
              <a:solidFill>
                <a:srgbClr val="191919"/>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1d1c71fcb4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31d1c71fcb4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sz="1200">
                <a:solidFill>
                  <a:srgbClr val="191919"/>
                </a:solidFill>
                <a:highlight>
                  <a:schemeClr val="lt1"/>
                </a:highlight>
              </a:rPr>
              <a:t>Writing a summary of what you have read can demonstrate what you have understood from the text. It will help you review and better remember the main ideas and key concepts discussed in the reading material. It will also reveal what points you might need to revisit in the text.</a:t>
            </a:r>
            <a:endParaRPr>
              <a:solidFill>
                <a:schemeClr val="dk1"/>
              </a:solidFill>
            </a:endParaRPr>
          </a:p>
          <a:p>
            <a:pPr indent="0" lvl="0" marL="0" rtl="0" algn="l">
              <a:lnSpc>
                <a:spcPct val="100000"/>
              </a:lnSpc>
              <a:spcBef>
                <a:spcPts val="0"/>
              </a:spcBef>
              <a:spcAft>
                <a:spcPts val="0"/>
              </a:spcAft>
              <a:buSzPts val="1100"/>
              <a:buNone/>
            </a:pPr>
            <a:r>
              <a:t/>
            </a:r>
            <a:endParaRPr sz="1200">
              <a:solidFill>
                <a:srgbClr val="191919"/>
              </a:solidFill>
              <a:highlight>
                <a:schemeClr val="lt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1d1c71fcb4_0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31d1c71fcb4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sz="1200">
                <a:solidFill>
                  <a:srgbClr val="191919"/>
                </a:solidFill>
                <a:highlight>
                  <a:schemeClr val="lt1"/>
                </a:highlight>
              </a:rPr>
              <a:t>A great exercise in increasing comprehension is explaining what you have read to someone else. You can do this either when you have finished a chapter or when you have read an entire book. Repeating what you have learned to someone forces you to restructure your thoughts, which can help in retention and reveal confusing points you might need to review from the reading material.</a:t>
            </a:r>
            <a:endParaRPr>
              <a:solidFill>
                <a:schemeClr val="dk1"/>
              </a:solidFill>
            </a:endParaRPr>
          </a:p>
          <a:p>
            <a:pPr indent="0" lvl="0" marL="0" rtl="0" algn="l">
              <a:lnSpc>
                <a:spcPct val="100000"/>
              </a:lnSpc>
              <a:spcBef>
                <a:spcPts val="0"/>
              </a:spcBef>
              <a:spcAft>
                <a:spcPts val="0"/>
              </a:spcAft>
              <a:buSzPts val="1100"/>
              <a:buNone/>
            </a:pPr>
            <a:r>
              <a:t/>
            </a:r>
            <a:endParaRPr sz="1200">
              <a:solidFill>
                <a:srgbClr val="191919"/>
              </a:solidFill>
              <a:highlight>
                <a:schemeClr val="lt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20e544cbe2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320e544cbe2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900">
              <a:solidFill>
                <a:srgbClr val="003366"/>
              </a:solidFill>
              <a:highlight>
                <a:schemeClr val="lt1"/>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20e544cbe2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320e544cbe2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sz="1200">
                <a:solidFill>
                  <a:srgbClr val="282727"/>
                </a:solidFill>
                <a:highlight>
                  <a:schemeClr val="lt1"/>
                </a:highlight>
                <a:latin typeface="Roboto"/>
                <a:ea typeface="Roboto"/>
                <a:cs typeface="Roboto"/>
                <a:sym typeface="Roboto"/>
              </a:rPr>
              <a:t>Beginner readers may struggle when they meet new or unfamiliar terms, but typically, decoding becomes easier with repeated practice of reading the text out loud. If a child continues to struggle, there may be an underlying difficulty or a physical impairment that does not allow them to hear the sounds or see the letters.</a:t>
            </a:r>
            <a:endParaRPr>
              <a:solidFill>
                <a:schemeClr val="dk1"/>
              </a:solidFill>
            </a:endParaRPr>
          </a:p>
          <a:p>
            <a:pPr indent="0" lvl="0" marL="0" rtl="0" algn="l">
              <a:lnSpc>
                <a:spcPct val="100000"/>
              </a:lnSpc>
              <a:spcBef>
                <a:spcPts val="0"/>
              </a:spcBef>
              <a:spcAft>
                <a:spcPts val="0"/>
              </a:spcAft>
              <a:buSzPts val="1100"/>
              <a:buNone/>
            </a:pPr>
            <a:r>
              <a:t/>
            </a:r>
            <a:endParaRPr sz="1200">
              <a:solidFill>
                <a:srgbClr val="282727"/>
              </a:solidFill>
              <a:highlight>
                <a:schemeClr val="lt1"/>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1d1c71fcb4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31d1c71fcb4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sz="1200">
                <a:solidFill>
                  <a:srgbClr val="282727"/>
                </a:solidFill>
                <a:highlight>
                  <a:schemeClr val="lt1"/>
                </a:highlight>
                <a:latin typeface="Roboto"/>
                <a:ea typeface="Roboto"/>
                <a:cs typeface="Roboto"/>
                <a:sym typeface="Roboto"/>
              </a:rPr>
              <a:t>To read fluently, readers need effective word recognition skills. Word recognition can be a considerable obstacle for struggling readers. Average readers need to see a word four to 14 times before it becomes a “sight word” they automatically recognize. Children with dyslexia may need to see it up to 40+ times.</a:t>
            </a:r>
            <a:endParaRPr>
              <a:solidFill>
                <a:schemeClr val="dk1"/>
              </a:solidFill>
            </a:endParaRPr>
          </a:p>
          <a:p>
            <a:pPr indent="0" lvl="0" marL="0" rtl="0" algn="l">
              <a:lnSpc>
                <a:spcPct val="100000"/>
              </a:lnSpc>
              <a:spcBef>
                <a:spcPts val="0"/>
              </a:spcBef>
              <a:spcAft>
                <a:spcPts val="0"/>
              </a:spcAft>
              <a:buSzPts val="1100"/>
              <a:buNone/>
            </a:pPr>
            <a:r>
              <a:t/>
            </a:r>
            <a:endParaRPr sz="1200">
              <a:solidFill>
                <a:srgbClr val="282727"/>
              </a:solidFill>
              <a:highlight>
                <a:schemeClr val="lt1"/>
              </a:highlight>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1d1c71fcb4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31d1c71fcb4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sz="1200">
                <a:solidFill>
                  <a:srgbClr val="282727"/>
                </a:solidFill>
                <a:highlight>
                  <a:schemeClr val="lt1"/>
                </a:highlight>
                <a:latin typeface="Roboto"/>
                <a:ea typeface="Roboto"/>
                <a:cs typeface="Roboto"/>
                <a:sym typeface="Roboto"/>
              </a:rPr>
              <a:t>Someone can read fluently and still have poor comprehension, which has a clinical term: Specific Reading Comprehension Deficit (SRCD). SRCD happens when a child’s decoding skills are more developed than their ability to understand a text.</a:t>
            </a:r>
            <a:endParaRPr>
              <a:solidFill>
                <a:schemeClr val="dk1"/>
              </a:solidFill>
            </a:endParaRPr>
          </a:p>
          <a:p>
            <a:pPr indent="0" lvl="0" marL="0" rtl="0" algn="l">
              <a:lnSpc>
                <a:spcPct val="100000"/>
              </a:lnSpc>
              <a:spcBef>
                <a:spcPts val="0"/>
              </a:spcBef>
              <a:spcAft>
                <a:spcPts val="0"/>
              </a:spcAft>
              <a:buSzPts val="1100"/>
              <a:buNone/>
            </a:pPr>
            <a:r>
              <a:t/>
            </a:r>
            <a:endParaRPr sz="1200">
              <a:solidFill>
                <a:srgbClr val="282727"/>
              </a:solidFill>
              <a:highlight>
                <a:schemeClr val="lt1"/>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1d1c71fcb4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31d1c71fcb4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sz="1200">
                <a:solidFill>
                  <a:srgbClr val="282727"/>
                </a:solidFill>
                <a:highlight>
                  <a:schemeClr val="lt1"/>
                </a:highlight>
                <a:latin typeface="Roboto"/>
                <a:ea typeface="Roboto"/>
                <a:cs typeface="Roboto"/>
                <a:sym typeface="Roboto"/>
              </a:rPr>
              <a:t>Mixed reading difficulties include poor decoding, fluency, and difficulty with reading comprehension. They have challenges when it comes to reading words, retaining information, and understanding the text. These problems could be due to a reading disorder like </a:t>
            </a:r>
            <a:r>
              <a:rPr lang="en-IN" sz="1200">
                <a:solidFill>
                  <a:srgbClr val="CC3366"/>
                </a:solidFill>
                <a:highlight>
                  <a:schemeClr val="lt1"/>
                </a:highlight>
                <a:uFill>
                  <a:noFill/>
                </a:uFill>
                <a:latin typeface="Roboto"/>
                <a:ea typeface="Roboto"/>
                <a:cs typeface="Roboto"/>
                <a:sym typeface="Roboto"/>
                <a:hlinkClick r:id="rId2">
                  <a:extLst>
                    <a:ext uri="{A12FA001-AC4F-418D-AE19-62706E023703}">
                      <ahyp:hlinkClr val="tx"/>
                    </a:ext>
                  </a:extLst>
                </a:hlinkClick>
              </a:rPr>
              <a:t>dyslexia</a:t>
            </a:r>
            <a:r>
              <a:rPr lang="en-IN" sz="1200">
                <a:solidFill>
                  <a:srgbClr val="282727"/>
                </a:solidFill>
                <a:highlight>
                  <a:schemeClr val="lt1"/>
                </a:highlight>
                <a:latin typeface="Roboto"/>
                <a:ea typeface="Roboto"/>
                <a:cs typeface="Roboto"/>
                <a:sym typeface="Roboto"/>
              </a:rPr>
              <a:t>.</a:t>
            </a:r>
            <a:endParaRPr>
              <a:solidFill>
                <a:schemeClr val="dk1"/>
              </a:solidFill>
            </a:endParaRPr>
          </a:p>
          <a:p>
            <a:pPr indent="0" lvl="0" marL="0" rtl="0" algn="l">
              <a:lnSpc>
                <a:spcPct val="100000"/>
              </a:lnSpc>
              <a:spcBef>
                <a:spcPts val="0"/>
              </a:spcBef>
              <a:spcAft>
                <a:spcPts val="0"/>
              </a:spcAft>
              <a:buSzPts val="1100"/>
              <a:buNone/>
            </a:pPr>
            <a:r>
              <a:t/>
            </a:r>
            <a:endParaRPr sz="1200">
              <a:solidFill>
                <a:srgbClr val="282727"/>
              </a:solidFill>
              <a:highlight>
                <a:schemeClr val="lt1"/>
              </a:highlight>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248363063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 name="Google Shape;68;g3248363063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IN" sz="1200">
                <a:solidFill>
                  <a:srgbClr val="191919"/>
                </a:solidFill>
                <a:highlight>
                  <a:schemeClr val="lt1"/>
                </a:highlight>
              </a:rPr>
              <a:t>Reading and comprehension skills have an impact on all subjects and a student’s academic performance.</a:t>
            </a:r>
            <a:r>
              <a:rPr lang="en-IN" sz="1200">
                <a:solidFill>
                  <a:srgbClr val="191919"/>
                </a:solidFill>
                <a:highlight>
                  <a:schemeClr val="lt1"/>
                </a:highlight>
              </a:rPr>
              <a:t> Even for students who have strong computational skills but are struggling with reading comprehension, it can be hard to solve a word problem. Meanwhile, students who want to excel in science classes need to apply strategies on how to improve college reading skills since the subject delves into research, which can demand many hours of reading and comprehending scientific concepts, theories, and data.</a:t>
            </a:r>
            <a:endParaRPr sz="1200">
              <a:solidFill>
                <a:srgbClr val="191919"/>
              </a:solidFill>
              <a:highlight>
                <a:schemeClr val="lt1"/>
              </a:highlight>
            </a:endParaRPr>
          </a:p>
          <a:p>
            <a:pPr indent="0" lvl="0" marL="0" rtl="0" algn="l">
              <a:lnSpc>
                <a:spcPct val="150000"/>
              </a:lnSpc>
              <a:spcBef>
                <a:spcPts val="1800"/>
              </a:spcBef>
              <a:spcAft>
                <a:spcPts val="0"/>
              </a:spcAft>
              <a:buClr>
                <a:schemeClr val="dk1"/>
              </a:buClr>
              <a:buSzPts val="1100"/>
              <a:buFont typeface="Arial"/>
              <a:buNone/>
            </a:pPr>
            <a:r>
              <a:rPr lang="en-IN" sz="1200">
                <a:solidFill>
                  <a:srgbClr val="191919"/>
                </a:solidFill>
                <a:highlight>
                  <a:schemeClr val="lt1"/>
                </a:highlight>
              </a:rPr>
              <a:t>Moreover, </a:t>
            </a:r>
            <a:r>
              <a:rPr b="1" lang="en-IN" sz="1200">
                <a:solidFill>
                  <a:srgbClr val="191919"/>
                </a:solidFill>
                <a:highlight>
                  <a:schemeClr val="lt1"/>
                </a:highlight>
              </a:rPr>
              <a:t>literacy and reading performance has a direct impact on graduation rates</a:t>
            </a:r>
            <a:r>
              <a:rPr lang="en-IN" sz="1200">
                <a:solidFill>
                  <a:srgbClr val="191919"/>
                </a:solidFill>
                <a:highlight>
                  <a:schemeClr val="lt1"/>
                </a:highlight>
              </a:rPr>
              <a:t>. Indicators start to show as early as primary education as revealed in a study by the American Educational Research Association. It stated that students who cannot read on grade level by the time they reach 3rd grade are four times less likely to graduate by age 19 compared to their peers who do read proficiently by that time (Sparks, 2011).</a:t>
            </a:r>
            <a:endParaRPr sz="1200">
              <a:solidFill>
                <a:srgbClr val="191919"/>
              </a:solidFill>
              <a:highlight>
                <a:schemeClr val="lt1"/>
              </a:highlight>
            </a:endParaRPr>
          </a:p>
          <a:p>
            <a:pPr indent="0" lvl="0" marL="0" rtl="0" algn="l">
              <a:lnSpc>
                <a:spcPct val="150000"/>
              </a:lnSpc>
              <a:spcBef>
                <a:spcPts val="1800"/>
              </a:spcBef>
              <a:spcAft>
                <a:spcPts val="0"/>
              </a:spcAft>
              <a:buClr>
                <a:schemeClr val="dk1"/>
              </a:buClr>
              <a:buSzPts val="1100"/>
              <a:buFont typeface="Arial"/>
              <a:buNone/>
            </a:pPr>
            <a:r>
              <a:rPr lang="en-IN" sz="1200">
                <a:solidFill>
                  <a:srgbClr val="191919"/>
                </a:solidFill>
                <a:highlight>
                  <a:schemeClr val="lt1"/>
                </a:highlight>
              </a:rPr>
              <a:t>Furthermore, </a:t>
            </a:r>
            <a:r>
              <a:rPr b="1" lang="en-IN" sz="1200">
                <a:solidFill>
                  <a:srgbClr val="191919"/>
                </a:solidFill>
                <a:highlight>
                  <a:schemeClr val="lt1"/>
                </a:highlight>
              </a:rPr>
              <a:t>poor reading skills lead more students to drop out than poverty.</a:t>
            </a:r>
            <a:r>
              <a:rPr lang="en-IN" sz="1200">
                <a:solidFill>
                  <a:srgbClr val="191919"/>
                </a:solidFill>
                <a:highlight>
                  <a:schemeClr val="lt1"/>
                </a:highlight>
              </a:rPr>
              <a:t> Seventy percent of students who did not finish high school have problems with reading comprehension. On the other hand, 89% of students in poverty who can read at grade level by 3rd grade graduated on time. Also, more than 25% of poor, struggling readers did not graduate compared to only 2% of good readers from wealthier families.</a:t>
            </a:r>
            <a:endParaRPr sz="1200">
              <a:solidFill>
                <a:srgbClr val="191919"/>
              </a:solidFill>
              <a:highlight>
                <a:schemeClr val="lt1"/>
              </a:highlight>
            </a:endParaRPr>
          </a:p>
          <a:p>
            <a:pPr indent="0" lvl="0" marL="0" rtl="0" algn="l">
              <a:lnSpc>
                <a:spcPct val="150000"/>
              </a:lnSpc>
              <a:spcBef>
                <a:spcPts val="1800"/>
              </a:spcBef>
              <a:spcAft>
                <a:spcPts val="0"/>
              </a:spcAft>
              <a:buClr>
                <a:schemeClr val="dk1"/>
              </a:buClr>
              <a:buSzPts val="1100"/>
              <a:buFont typeface="Arial"/>
              <a:buNone/>
            </a:pPr>
            <a:r>
              <a:rPr lang="en-IN" sz="1200">
                <a:solidFill>
                  <a:srgbClr val="191919"/>
                </a:solidFill>
                <a:highlight>
                  <a:schemeClr val="lt1"/>
                </a:highlight>
              </a:rPr>
              <a:t>Based on these findings, we see how there is a strong relationship between reading and comprehension skills and school completion. If you want to achieve academic success, it is imperative to learn ways to improve your reading skills.</a:t>
            </a:r>
            <a:endParaRPr sz="1200">
              <a:solidFill>
                <a:srgbClr val="191919"/>
              </a:solidFill>
              <a:highlight>
                <a:schemeClr val="lt1"/>
              </a:highlight>
            </a:endParaRPr>
          </a:p>
          <a:p>
            <a:pPr indent="0" lvl="0" marL="0" rtl="0" algn="l">
              <a:spcBef>
                <a:spcPts val="18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rgbClr val="4A4A4A"/>
              </a:solidFill>
              <a:highlight>
                <a:schemeClr val="lt1"/>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20e544cbe2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320e544cbe2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900">
              <a:solidFill>
                <a:srgbClr val="003366"/>
              </a:solidFill>
              <a:highlight>
                <a:schemeClr val="lt1"/>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20e544cbe2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320e544cbe2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sz="1200">
                <a:solidFill>
                  <a:srgbClr val="191919"/>
                </a:solidFill>
                <a:highlight>
                  <a:schemeClr val="lt1"/>
                </a:highlight>
              </a:rPr>
              <a:t>Where you read has a huge impact on how effectively you can comprehend the material. The fewer the distractions, the better you can focus, and the easier you can grasp key points from the text. Consider these points when choosing a reading spot:</a:t>
            </a:r>
            <a:endParaRPr>
              <a:solidFill>
                <a:schemeClr val="dk1"/>
              </a:solidFill>
            </a:endParaRPr>
          </a:p>
          <a:p>
            <a:pPr indent="0" lvl="0" marL="0" rtl="0" algn="l">
              <a:lnSpc>
                <a:spcPct val="100000"/>
              </a:lnSpc>
              <a:spcBef>
                <a:spcPts val="0"/>
              </a:spcBef>
              <a:spcAft>
                <a:spcPts val="0"/>
              </a:spcAft>
              <a:buSzPts val="1100"/>
              <a:buNone/>
            </a:pPr>
            <a:r>
              <a:t/>
            </a:r>
            <a:endParaRPr sz="1200">
              <a:solidFill>
                <a:srgbClr val="4A4A4A"/>
              </a:solidFill>
              <a:highlight>
                <a:schemeClr val="lt1"/>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20e544cbe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320e544cbe2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IN" sz="1200">
                <a:solidFill>
                  <a:srgbClr val="191919"/>
                </a:solidFill>
                <a:highlight>
                  <a:schemeClr val="lt1"/>
                </a:highlight>
              </a:rPr>
              <a:t>Before you dive deep into your reading, take a few minutes to survey the book or textbook you will read. Apart from the title, you can also get a good idea of what the material will cover by checking the table of contents, subheadings, glossary, and any chart or table you see on the pages.</a:t>
            </a:r>
            <a:endParaRPr sz="1200">
              <a:solidFill>
                <a:srgbClr val="191919"/>
              </a:solidFill>
              <a:highlight>
                <a:schemeClr val="lt1"/>
              </a:highlight>
            </a:endParaRPr>
          </a:p>
          <a:p>
            <a:pPr indent="0" lvl="0" marL="0" rtl="0" algn="l">
              <a:lnSpc>
                <a:spcPct val="150000"/>
              </a:lnSpc>
              <a:spcBef>
                <a:spcPts val="1800"/>
              </a:spcBef>
              <a:spcAft>
                <a:spcPts val="0"/>
              </a:spcAft>
              <a:buClr>
                <a:schemeClr val="dk1"/>
              </a:buClr>
              <a:buSzPts val="1100"/>
              <a:buFont typeface="Arial"/>
              <a:buNone/>
            </a:pPr>
            <a:r>
              <a:rPr lang="en-IN" sz="1200">
                <a:solidFill>
                  <a:srgbClr val="191919"/>
                </a:solidFill>
                <a:highlight>
                  <a:schemeClr val="lt1"/>
                </a:highlight>
              </a:rPr>
              <a:t>Also, reading the introduction can help your mind have a clearer idea of the purpose of the material. When surveying your assigned reading or book, you can also ask prereading questions, such as what is the main topic of the reading material? Are you familiar with that topic? What do you already know about it and what can you expect to learn based on the table of contents?</a:t>
            </a:r>
            <a:endParaRPr sz="1200">
              <a:solidFill>
                <a:srgbClr val="191919"/>
              </a:solidFill>
              <a:highlight>
                <a:schemeClr val="lt1"/>
              </a:highlight>
            </a:endParaRPr>
          </a:p>
          <a:p>
            <a:pPr indent="0" lvl="0" marL="0" rtl="0" algn="l">
              <a:spcBef>
                <a:spcPts val="18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rgbClr val="4A4A4A"/>
              </a:solidFill>
              <a:highlight>
                <a:schemeClr val="lt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20e544cbe2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320e544cbe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IN" sz="1200">
                <a:solidFill>
                  <a:srgbClr val="191919"/>
                </a:solidFill>
                <a:highlight>
                  <a:schemeClr val="lt1"/>
                </a:highlight>
              </a:rPr>
              <a:t>Take it from Benjamin Franklin when he said that you should never read a book without a pen in your hand. Use your pen, pencil, or marker to highlight keywords and unfamiliar terms you encounter while reading. If there is a word you do not understand, mark it and look up its meaning. Doing so will not only help you better understand the key points in your reading material but will also help increase your vocabulary.</a:t>
            </a:r>
            <a:endParaRPr sz="1200">
              <a:solidFill>
                <a:srgbClr val="191919"/>
              </a:solidFill>
              <a:highlight>
                <a:schemeClr val="lt1"/>
              </a:highlight>
            </a:endParaRPr>
          </a:p>
          <a:p>
            <a:pPr indent="0" lvl="0" marL="0" rtl="0" algn="l">
              <a:lnSpc>
                <a:spcPct val="150000"/>
              </a:lnSpc>
              <a:spcBef>
                <a:spcPts val="1800"/>
              </a:spcBef>
              <a:spcAft>
                <a:spcPts val="0"/>
              </a:spcAft>
              <a:buClr>
                <a:schemeClr val="dk1"/>
              </a:buClr>
              <a:buSzPts val="1100"/>
              <a:buFont typeface="Arial"/>
              <a:buNone/>
            </a:pPr>
            <a:r>
              <a:rPr lang="en-IN" sz="1200">
                <a:solidFill>
                  <a:srgbClr val="191919"/>
                </a:solidFill>
                <a:highlight>
                  <a:schemeClr val="lt1"/>
                </a:highlight>
              </a:rPr>
              <a:t>Moreover, you should also pay attention and mark summary words, such as therefore, in summary, as a result, hence, given these facts, etc. Paragraphs or sentences that contain these types of words can be your clues when it comes to highlighting parts of the text that summarize the main points of the author based on the arguments he or she presented in the previous paragraphs.</a:t>
            </a:r>
            <a:endParaRPr sz="1200">
              <a:solidFill>
                <a:srgbClr val="191919"/>
              </a:solidFill>
              <a:highlight>
                <a:schemeClr val="lt1"/>
              </a:highlight>
            </a:endParaRPr>
          </a:p>
          <a:p>
            <a:pPr indent="0" lvl="0" marL="0" rtl="0" algn="l">
              <a:spcBef>
                <a:spcPts val="18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rgbClr val="4A4A4A"/>
              </a:solidFill>
              <a:highlight>
                <a:schemeClr val="lt1"/>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1d1c71fcb4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31d1c71fcb4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IN" sz="1200">
                <a:solidFill>
                  <a:srgbClr val="191919"/>
                </a:solidFill>
                <a:highlight>
                  <a:schemeClr val="lt1"/>
                </a:highlight>
              </a:rPr>
              <a:t>If your reading assignment seems daunting, try dividing the material into smaller sections for reading. You can also survey each section to get an idea of what key points will be covered for each of them. Once you have your sections, it is also good to estimate the time it will take you to finish each section. This will help you pace yourself and better manage your time for other school work.</a:t>
            </a:r>
            <a:endParaRPr sz="1200">
              <a:solidFill>
                <a:srgbClr val="191919"/>
              </a:solidFill>
              <a:highlight>
                <a:schemeClr val="lt1"/>
              </a:highlight>
            </a:endParaRPr>
          </a:p>
          <a:p>
            <a:pPr indent="0" lvl="0" marL="0" rtl="0" algn="l">
              <a:lnSpc>
                <a:spcPct val="150000"/>
              </a:lnSpc>
              <a:spcBef>
                <a:spcPts val="1800"/>
              </a:spcBef>
              <a:spcAft>
                <a:spcPts val="0"/>
              </a:spcAft>
              <a:buClr>
                <a:schemeClr val="dk1"/>
              </a:buClr>
              <a:buSzPts val="1100"/>
              <a:buFont typeface="Arial"/>
              <a:buNone/>
            </a:pPr>
            <a:r>
              <a:rPr lang="en-IN" sz="1200">
                <a:solidFill>
                  <a:srgbClr val="191919"/>
                </a:solidFill>
                <a:highlight>
                  <a:schemeClr val="lt1"/>
                </a:highlight>
              </a:rPr>
              <a:t>When you are going through dense material like a textbook, do not forget to check for understanding after finishing a few paragraphs. Doing these short self-checks are important so that if you do not understand what is being communicated, you can go back immediately to reread previous paragraphs.</a:t>
            </a:r>
            <a:endParaRPr sz="1200">
              <a:solidFill>
                <a:srgbClr val="191919"/>
              </a:solidFill>
              <a:highlight>
                <a:schemeClr val="lt1"/>
              </a:highlight>
            </a:endParaRPr>
          </a:p>
          <a:p>
            <a:pPr indent="0" lvl="0" marL="0" rtl="0" algn="l">
              <a:spcBef>
                <a:spcPts val="18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rgbClr val="191919"/>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atin typeface="Roboto"/>
                <a:ea typeface="Roboto"/>
                <a:cs typeface="Roboto"/>
                <a:sym typeface="Roboto"/>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4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cSld name="4">
    <p:spTree>
      <p:nvGrpSpPr>
        <p:cNvPr id="43" name="Shape 43"/>
        <p:cNvGrpSpPr/>
        <p:nvPr/>
      </p:nvGrpSpPr>
      <p:grpSpPr>
        <a:xfrm>
          <a:off x="0" y="0"/>
          <a:ext cx="0" cy="0"/>
          <a:chOff x="0" y="0"/>
          <a:chExt cx="0" cy="0"/>
        </a:xfrm>
      </p:grpSpPr>
      <p:pic>
        <p:nvPicPr>
          <p:cNvPr descr="A close up of a logo&#10;&#10;Description generated with high confidence" id="44" name="Google Shape;44;p56"/>
          <p:cNvPicPr preferRelativeResize="0"/>
          <p:nvPr/>
        </p:nvPicPr>
        <p:blipFill rotWithShape="1">
          <a:blip r:embed="rId2">
            <a:alphaModFix/>
          </a:blip>
          <a:srcRect b="0" l="0" r="0" t="0"/>
          <a:stretch/>
        </p:blipFill>
        <p:spPr>
          <a:xfrm>
            <a:off x="7876800" y="183600"/>
            <a:ext cx="1022401" cy="766801"/>
          </a:xfrm>
          <a:prstGeom prst="rect">
            <a:avLst/>
          </a:prstGeom>
          <a:noFill/>
          <a:ln>
            <a:noFill/>
          </a:ln>
        </p:spPr>
      </p:pic>
      <p:sp>
        <p:nvSpPr>
          <p:cNvPr id="45" name="Google Shape;45;p56"/>
          <p:cNvSpPr/>
          <p:nvPr/>
        </p:nvSpPr>
        <p:spPr>
          <a:xfrm>
            <a:off x="894683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
        <p:nvSpPr>
          <p:cNvPr id="46" name="Google Shape;46;p56"/>
          <p:cNvSpPr/>
          <p:nvPr/>
        </p:nvSpPr>
        <p:spPr>
          <a:xfrm>
            <a:off x="887040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
        <p:nvSpPr>
          <p:cNvPr id="47" name="Google Shape;47;p56"/>
          <p:cNvSpPr/>
          <p:nvPr/>
        </p:nvSpPr>
        <p:spPr>
          <a:xfrm>
            <a:off x="879397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
        <p:nvSpPr>
          <p:cNvPr id="48" name="Google Shape;48;p56"/>
          <p:cNvSpPr/>
          <p:nvPr/>
        </p:nvSpPr>
        <p:spPr>
          <a:xfrm>
            <a:off x="871754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atin typeface="Roboto"/>
                <a:ea typeface="Roboto"/>
                <a:cs typeface="Roboto"/>
                <a:sym typeface="Roboto"/>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 name="Google Shape;17;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atin typeface="Roboto"/>
                <a:ea typeface="Roboto"/>
                <a:cs typeface="Roboto"/>
                <a:sym typeface="Roboto"/>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 name="Google Shape;21;p5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atin typeface="Roboto"/>
                <a:ea typeface="Roboto"/>
                <a:cs typeface="Roboto"/>
                <a:sym typeface="Roboto"/>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2" name="Google Shape;22;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1_Title slide">
    <p:spTree>
      <p:nvGrpSpPr>
        <p:cNvPr id="23" name="Shape 2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 name="Shape 27"/>
        <p:cNvGrpSpPr/>
        <p:nvPr/>
      </p:nvGrpSpPr>
      <p:grpSpPr>
        <a:xfrm>
          <a:off x="0" y="0"/>
          <a:ext cx="0" cy="0"/>
          <a:chOff x="0" y="0"/>
          <a:chExt cx="0" cy="0"/>
        </a:xfrm>
      </p:grpSpPr>
      <p:sp>
        <p:nvSpPr>
          <p:cNvPr id="28" name="Google Shape;28;p5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atin typeface="Roboto"/>
                <a:ea typeface="Roboto"/>
                <a:cs typeface="Roboto"/>
                <a:sym typeface="Roboto"/>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 name="Google Shape;29;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 name="Shape 30"/>
        <p:cNvGrpSpPr/>
        <p:nvPr/>
      </p:nvGrpSpPr>
      <p:grpSpPr>
        <a:xfrm>
          <a:off x="0" y="0"/>
          <a:ext cx="0" cy="0"/>
          <a:chOff x="0" y="0"/>
          <a:chExt cx="0" cy="0"/>
        </a:xfrm>
      </p:grpSpPr>
      <p:sp>
        <p:nvSpPr>
          <p:cNvPr id="31" name="Google Shape;31;p5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32" name="Google Shape;32;p5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atin typeface="Roboto"/>
                <a:ea typeface="Roboto"/>
                <a:cs typeface="Roboto"/>
                <a:sym typeface="Roboto"/>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3" name="Google Shape;33;p5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atin typeface="Roboto"/>
                <a:ea typeface="Roboto"/>
                <a:cs typeface="Roboto"/>
                <a:sym typeface="Roboto"/>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5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atin typeface="Roboto"/>
                <a:ea typeface="Roboto"/>
                <a:cs typeface="Roboto"/>
                <a:sym typeface="Roboto"/>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5" name="Google Shape;35;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 name="Shape 36"/>
        <p:cNvGrpSpPr/>
        <p:nvPr/>
      </p:nvGrpSpPr>
      <p:grpSpPr>
        <a:xfrm>
          <a:off x="0" y="0"/>
          <a:ext cx="0" cy="0"/>
          <a:chOff x="0" y="0"/>
          <a:chExt cx="0" cy="0"/>
        </a:xfrm>
      </p:grpSpPr>
      <p:sp>
        <p:nvSpPr>
          <p:cNvPr id="37" name="Google Shape;37;p5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atin typeface="Roboto"/>
                <a:ea typeface="Roboto"/>
                <a:cs typeface="Roboto"/>
                <a:sym typeface="Roboto"/>
              </a:defRPr>
            </a:lvl1pPr>
          </a:lstStyle>
          <a:p/>
        </p:txBody>
      </p:sp>
      <p:sp>
        <p:nvSpPr>
          <p:cNvPr id="38" name="Google Shape;38;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9" name="Shape 39"/>
        <p:cNvGrpSpPr/>
        <p:nvPr/>
      </p:nvGrpSpPr>
      <p:grpSpPr>
        <a:xfrm>
          <a:off x="0" y="0"/>
          <a:ext cx="0" cy="0"/>
          <a:chOff x="0" y="0"/>
          <a:chExt cx="0" cy="0"/>
        </a:xfrm>
      </p:grpSpPr>
      <p:sp>
        <p:nvSpPr>
          <p:cNvPr id="40" name="Google Shape;40;p5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atin typeface="Roboto"/>
                <a:ea typeface="Roboto"/>
                <a:cs typeface="Roboto"/>
                <a:sym typeface="Roboto"/>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1" name="Google Shape;41;p5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atin typeface="Roboto"/>
                <a:ea typeface="Roboto"/>
                <a:cs typeface="Roboto"/>
                <a:sym typeface="Roboto"/>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2" name="Google Shape;42;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pic>
        <p:nvPicPr>
          <p:cNvPr id="9" name="Google Shape;9;p46"/>
          <p:cNvPicPr preferRelativeResize="0"/>
          <p:nvPr/>
        </p:nvPicPr>
        <p:blipFill rotWithShape="1">
          <a:blip r:embed="rId1">
            <a:alphaModFix/>
          </a:blip>
          <a:srcRect b="0" l="0" r="0" t="0"/>
          <a:stretch/>
        </p:blipFill>
        <p:spPr>
          <a:xfrm>
            <a:off x="-1" y="7219"/>
            <a:ext cx="9144001" cy="513628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jp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54" name="Google Shape;54;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342900" lvl="0" marL="457200" rtl="0" algn="ctr">
              <a:lnSpc>
                <a:spcPct val="100000"/>
              </a:lnSpc>
              <a:spcBef>
                <a:spcPts val="0"/>
              </a:spcBef>
              <a:spcAft>
                <a:spcPts val="0"/>
              </a:spcAft>
              <a:buSzPts val="2800"/>
              <a:buNone/>
            </a:pPr>
            <a:r>
              <a:t/>
            </a:r>
            <a:endParaRPr/>
          </a:p>
        </p:txBody>
      </p:sp>
      <p:pic>
        <p:nvPicPr>
          <p:cNvPr id="55" name="Google Shape;55;p1"/>
          <p:cNvPicPr preferRelativeResize="0"/>
          <p:nvPr/>
        </p:nvPicPr>
        <p:blipFill rotWithShape="1">
          <a:blip r:embed="rId3">
            <a:alphaModFix/>
          </a:blip>
          <a:srcRect b="0" l="0" r="0" t="0"/>
          <a:stretch/>
        </p:blipFill>
        <p:spPr>
          <a:xfrm>
            <a:off x="2" y="4"/>
            <a:ext cx="9144003" cy="5143501"/>
          </a:xfrm>
          <a:prstGeom prst="rect">
            <a:avLst/>
          </a:prstGeom>
          <a:noFill/>
          <a:ln>
            <a:noFill/>
          </a:ln>
        </p:spPr>
      </p:pic>
      <p:pic>
        <p:nvPicPr>
          <p:cNvPr id="56" name="Google Shape;56;p1"/>
          <p:cNvPicPr preferRelativeResize="0"/>
          <p:nvPr/>
        </p:nvPicPr>
        <p:blipFill rotWithShape="1">
          <a:blip r:embed="rId4">
            <a:alphaModFix/>
          </a:blip>
          <a:srcRect b="0" l="0" r="0" t="0"/>
          <a:stretch/>
        </p:blipFill>
        <p:spPr>
          <a:xfrm>
            <a:off x="2504604" y="600291"/>
            <a:ext cx="4134799" cy="2923400"/>
          </a:xfrm>
          <a:prstGeom prst="rect">
            <a:avLst/>
          </a:prstGeom>
          <a:noFill/>
          <a:ln>
            <a:noFill/>
          </a:ln>
        </p:spPr>
      </p:pic>
      <p:pic>
        <p:nvPicPr>
          <p:cNvPr id="57" name="Google Shape;57;p1"/>
          <p:cNvPicPr preferRelativeResize="0"/>
          <p:nvPr/>
        </p:nvPicPr>
        <p:blipFill rotWithShape="1">
          <a:blip r:embed="rId5">
            <a:alphaModFix/>
          </a:blip>
          <a:srcRect b="0" l="0" r="0" t="0"/>
          <a:stretch/>
        </p:blipFill>
        <p:spPr>
          <a:xfrm>
            <a:off x="2200054" y="3386141"/>
            <a:ext cx="4743901" cy="1157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320e544cbe2_0_30"/>
          <p:cNvSpPr txBox="1"/>
          <p:nvPr/>
        </p:nvSpPr>
        <p:spPr>
          <a:xfrm>
            <a:off x="5670550" y="2690463"/>
            <a:ext cx="3000000" cy="12345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1400"/>
              </a:spcBef>
              <a:spcAft>
                <a:spcPts val="0"/>
              </a:spcAft>
              <a:buClr>
                <a:srgbClr val="000000"/>
              </a:buClr>
              <a:buSzPts val="2000"/>
              <a:buFont typeface="Arial"/>
              <a:buNone/>
            </a:pPr>
            <a:r>
              <a:rPr lang="en-IN" sz="1800">
                <a:solidFill>
                  <a:srgbClr val="003047"/>
                </a:solidFill>
                <a:highlight>
                  <a:srgbClr val="FFFFFF"/>
                </a:highlight>
                <a:latin typeface="Roboto"/>
                <a:ea typeface="Roboto"/>
                <a:cs typeface="Roboto"/>
                <a:sym typeface="Roboto"/>
              </a:rPr>
              <a:t>Take breaks</a:t>
            </a:r>
            <a:endParaRPr sz="1800">
              <a:solidFill>
                <a:srgbClr val="003047"/>
              </a:solidFill>
              <a:highlight>
                <a:srgbClr val="FFFFFF"/>
              </a:highlight>
              <a:latin typeface="Roboto"/>
              <a:ea typeface="Roboto"/>
              <a:cs typeface="Roboto"/>
              <a:sym typeface="Roboto"/>
            </a:endParaRPr>
          </a:p>
          <a:p>
            <a:pPr indent="0" lvl="0" marL="0" marR="0" rtl="0" algn="ctr">
              <a:lnSpc>
                <a:spcPct val="100000"/>
              </a:lnSpc>
              <a:spcBef>
                <a:spcPts val="3000"/>
              </a:spcBef>
              <a:spcAft>
                <a:spcPts val="0"/>
              </a:spcAft>
              <a:buClr>
                <a:schemeClr val="dk1"/>
              </a:buClr>
              <a:buSzPts val="2000"/>
              <a:buFont typeface="Arial"/>
              <a:buNone/>
            </a:pPr>
            <a:r>
              <a:t/>
            </a:r>
            <a:endParaRPr sz="1800">
              <a:solidFill>
                <a:srgbClr val="4A4A4A"/>
              </a:solidFill>
              <a:highlight>
                <a:schemeClr val="lt1"/>
              </a:highlight>
              <a:latin typeface="Roboto"/>
              <a:ea typeface="Roboto"/>
              <a:cs typeface="Roboto"/>
              <a:sym typeface="Roboto"/>
            </a:endParaRPr>
          </a:p>
        </p:txBody>
      </p:sp>
      <p:sp>
        <p:nvSpPr>
          <p:cNvPr id="121" name="Google Shape;121;g320e544cbe2_0_30"/>
          <p:cNvSpPr txBox="1"/>
          <p:nvPr/>
        </p:nvSpPr>
        <p:spPr>
          <a:xfrm>
            <a:off x="3266350" y="630250"/>
            <a:ext cx="3000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2EF"/>
                </a:solidFill>
                <a:latin typeface="Roboto"/>
                <a:ea typeface="Roboto"/>
                <a:cs typeface="Roboto"/>
                <a:sym typeface="Roboto"/>
              </a:rPr>
              <a:t>CONCEPTS</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t/>
            </a:r>
            <a:endParaRPr b="1" sz="2000">
              <a:solidFill>
                <a:srgbClr val="8182EF"/>
              </a:solidFill>
              <a:latin typeface="Roboto"/>
              <a:ea typeface="Roboto"/>
              <a:cs typeface="Roboto"/>
              <a:sym typeface="Roboto"/>
            </a:endParaRPr>
          </a:p>
        </p:txBody>
      </p:sp>
      <p:pic>
        <p:nvPicPr>
          <p:cNvPr id="122" name="Google Shape;122;g320e544cbe2_0_30"/>
          <p:cNvPicPr preferRelativeResize="0"/>
          <p:nvPr/>
        </p:nvPicPr>
        <p:blipFill rotWithShape="1">
          <a:blip r:embed="rId3">
            <a:alphaModFix/>
          </a:blip>
          <a:srcRect b="0" l="0" r="0" t="0"/>
          <a:stretch/>
        </p:blipFill>
        <p:spPr>
          <a:xfrm>
            <a:off x="1966875" y="1800225"/>
            <a:ext cx="3216000" cy="2519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g31d1c71fcb4_0_2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sp>
        <p:nvSpPr>
          <p:cNvPr id="128" name="Google Shape;128;g31d1c71fcb4_0_26"/>
          <p:cNvSpPr txBox="1"/>
          <p:nvPr/>
        </p:nvSpPr>
        <p:spPr>
          <a:xfrm>
            <a:off x="1913300" y="1260225"/>
            <a:ext cx="5565300" cy="10293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1400"/>
              </a:spcBef>
              <a:spcAft>
                <a:spcPts val="0"/>
              </a:spcAft>
              <a:buClr>
                <a:schemeClr val="dk1"/>
              </a:buClr>
              <a:buSzPts val="2000"/>
              <a:buFont typeface="Arial"/>
              <a:buNone/>
            </a:pPr>
            <a:r>
              <a:rPr lang="en-IN" sz="1800">
                <a:solidFill>
                  <a:srgbClr val="003047"/>
                </a:solidFill>
                <a:highlight>
                  <a:schemeClr val="lt1"/>
                </a:highlight>
                <a:latin typeface="Roboto"/>
                <a:ea typeface="Roboto"/>
                <a:cs typeface="Roboto"/>
                <a:sym typeface="Roboto"/>
              </a:rPr>
              <a:t>Read important sections out loud</a:t>
            </a:r>
            <a:endParaRPr sz="1800">
              <a:solidFill>
                <a:srgbClr val="003047"/>
              </a:solidFill>
              <a:highlight>
                <a:schemeClr val="lt1"/>
              </a:highlight>
              <a:latin typeface="Roboto"/>
              <a:ea typeface="Roboto"/>
              <a:cs typeface="Roboto"/>
              <a:sym typeface="Roboto"/>
            </a:endParaRPr>
          </a:p>
          <a:p>
            <a:pPr indent="0" lvl="0" marL="0" marR="0" rtl="0" algn="ctr">
              <a:lnSpc>
                <a:spcPct val="140000"/>
              </a:lnSpc>
              <a:spcBef>
                <a:spcPts val="1400"/>
              </a:spcBef>
              <a:spcAft>
                <a:spcPts val="400"/>
              </a:spcAft>
              <a:buClr>
                <a:srgbClr val="000000"/>
              </a:buClr>
              <a:buSzPts val="2000"/>
              <a:buFont typeface="Arial"/>
              <a:buNone/>
            </a:pPr>
            <a:r>
              <a:t/>
            </a:r>
            <a:endParaRPr sz="1800">
              <a:solidFill>
                <a:srgbClr val="003047"/>
              </a:solidFill>
              <a:highlight>
                <a:srgbClr val="FFFFFF"/>
              </a:highlight>
              <a:latin typeface="Roboto"/>
              <a:ea typeface="Roboto"/>
              <a:cs typeface="Roboto"/>
              <a:sym typeface="Roboto"/>
            </a:endParaRPr>
          </a:p>
        </p:txBody>
      </p:sp>
      <p:pic>
        <p:nvPicPr>
          <p:cNvPr id="129" name="Google Shape;129;g31d1c71fcb4_0_26"/>
          <p:cNvPicPr preferRelativeResize="0"/>
          <p:nvPr/>
        </p:nvPicPr>
        <p:blipFill rotWithShape="1">
          <a:blip r:embed="rId4">
            <a:alphaModFix/>
          </a:blip>
          <a:srcRect b="0" l="0" r="0" t="0"/>
          <a:stretch/>
        </p:blipFill>
        <p:spPr>
          <a:xfrm>
            <a:off x="1887550" y="1884400"/>
            <a:ext cx="5917524" cy="2435200"/>
          </a:xfrm>
          <a:prstGeom prst="rect">
            <a:avLst/>
          </a:prstGeom>
          <a:noFill/>
          <a:ln>
            <a:noFill/>
          </a:ln>
        </p:spPr>
      </p:pic>
      <p:sp>
        <p:nvSpPr>
          <p:cNvPr id="130" name="Google Shape;130;g31d1c71fcb4_0_26"/>
          <p:cNvSpPr txBox="1"/>
          <p:nvPr/>
        </p:nvSpPr>
        <p:spPr>
          <a:xfrm>
            <a:off x="3270225" y="630250"/>
            <a:ext cx="3000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000">
                <a:solidFill>
                  <a:srgbClr val="8182EF"/>
                </a:solidFill>
                <a:latin typeface="Roboto"/>
                <a:ea typeface="Roboto"/>
                <a:cs typeface="Roboto"/>
                <a:sym typeface="Roboto"/>
              </a:rPr>
              <a:t>CONCEPTS</a:t>
            </a:r>
            <a:endParaRPr b="1" sz="2000">
              <a:solidFill>
                <a:srgbClr val="8182EF"/>
              </a:solidFill>
              <a:latin typeface="Roboto"/>
              <a:ea typeface="Roboto"/>
              <a:cs typeface="Roboto"/>
              <a:sym typeface="Roboto"/>
            </a:endParaRPr>
          </a:p>
          <a:p>
            <a:pPr indent="0" lvl="0" marL="0" rtl="0" algn="ctr">
              <a:spcBef>
                <a:spcPts val="0"/>
              </a:spcBef>
              <a:spcAft>
                <a:spcPts val="0"/>
              </a:spcAft>
              <a:buNone/>
            </a:pPr>
            <a:r>
              <a:t/>
            </a:r>
            <a:endParaRPr b="1" sz="2000">
              <a:solidFill>
                <a:srgbClr val="8182EF"/>
              </a:solidFill>
              <a:latin typeface="Roboto"/>
              <a:ea typeface="Roboto"/>
              <a:cs typeface="Roboto"/>
              <a:sym typeface="Roboto"/>
            </a:endParaRPr>
          </a:p>
          <a:p>
            <a:pPr indent="0" lvl="0" marL="0" rtl="0" algn="ctr">
              <a:spcBef>
                <a:spcPts val="0"/>
              </a:spcBef>
              <a:spcAft>
                <a:spcPts val="0"/>
              </a:spcAft>
              <a:buNone/>
            </a:pPr>
            <a:r>
              <a:t/>
            </a:r>
            <a:endParaRPr b="1" sz="2000">
              <a:solidFill>
                <a:srgbClr val="8182EF"/>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320e544cbe2_0_37"/>
          <p:cNvSpPr txBox="1"/>
          <p:nvPr/>
        </p:nvSpPr>
        <p:spPr>
          <a:xfrm>
            <a:off x="5670550" y="2690463"/>
            <a:ext cx="3000000" cy="10419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1400"/>
              </a:spcBef>
              <a:spcAft>
                <a:spcPts val="0"/>
              </a:spcAft>
              <a:buClr>
                <a:srgbClr val="000000"/>
              </a:buClr>
              <a:buSzPts val="2000"/>
              <a:buFont typeface="Arial"/>
              <a:buNone/>
            </a:pPr>
            <a:r>
              <a:rPr lang="en-IN" sz="1800">
                <a:solidFill>
                  <a:srgbClr val="003047"/>
                </a:solidFill>
                <a:highlight>
                  <a:srgbClr val="FFFFFF"/>
                </a:highlight>
                <a:latin typeface="Roboto"/>
                <a:ea typeface="Roboto"/>
                <a:cs typeface="Roboto"/>
                <a:sym typeface="Roboto"/>
              </a:rPr>
              <a:t>Write notes and questions</a:t>
            </a:r>
            <a:endParaRPr sz="1800">
              <a:solidFill>
                <a:srgbClr val="003047"/>
              </a:solidFill>
              <a:highlight>
                <a:srgbClr val="FFFFFF"/>
              </a:highlight>
              <a:latin typeface="Roboto"/>
              <a:ea typeface="Roboto"/>
              <a:cs typeface="Roboto"/>
              <a:sym typeface="Roboto"/>
            </a:endParaRPr>
          </a:p>
          <a:p>
            <a:pPr indent="0" lvl="0" marL="0" marR="0" rtl="0" algn="ctr">
              <a:lnSpc>
                <a:spcPct val="100000"/>
              </a:lnSpc>
              <a:spcBef>
                <a:spcPts val="1500"/>
              </a:spcBef>
              <a:spcAft>
                <a:spcPts val="0"/>
              </a:spcAft>
              <a:buClr>
                <a:schemeClr val="dk1"/>
              </a:buClr>
              <a:buSzPts val="2000"/>
              <a:buFont typeface="Arial"/>
              <a:buNone/>
            </a:pPr>
            <a:r>
              <a:t/>
            </a:r>
            <a:endParaRPr sz="1800">
              <a:solidFill>
                <a:srgbClr val="4A4A4A"/>
              </a:solidFill>
              <a:highlight>
                <a:schemeClr val="lt1"/>
              </a:highlight>
              <a:latin typeface="Roboto"/>
              <a:ea typeface="Roboto"/>
              <a:cs typeface="Roboto"/>
              <a:sym typeface="Roboto"/>
            </a:endParaRPr>
          </a:p>
        </p:txBody>
      </p:sp>
      <p:sp>
        <p:nvSpPr>
          <p:cNvPr id="136" name="Google Shape;136;g320e544cbe2_0_37"/>
          <p:cNvSpPr txBox="1"/>
          <p:nvPr/>
        </p:nvSpPr>
        <p:spPr>
          <a:xfrm>
            <a:off x="3266350" y="630250"/>
            <a:ext cx="3000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2EF"/>
                </a:solidFill>
                <a:latin typeface="Roboto"/>
                <a:ea typeface="Roboto"/>
                <a:cs typeface="Roboto"/>
                <a:sym typeface="Roboto"/>
              </a:rPr>
              <a:t>CONCEPTS</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t/>
            </a:r>
            <a:endParaRPr b="1" sz="2000">
              <a:solidFill>
                <a:srgbClr val="8182EF"/>
              </a:solidFill>
              <a:latin typeface="Roboto"/>
              <a:ea typeface="Roboto"/>
              <a:cs typeface="Roboto"/>
              <a:sym typeface="Roboto"/>
            </a:endParaRPr>
          </a:p>
        </p:txBody>
      </p:sp>
      <p:pic>
        <p:nvPicPr>
          <p:cNvPr id="137" name="Google Shape;137;g320e544cbe2_0_37"/>
          <p:cNvPicPr preferRelativeResize="0"/>
          <p:nvPr/>
        </p:nvPicPr>
        <p:blipFill rotWithShape="1">
          <a:blip r:embed="rId3">
            <a:alphaModFix/>
          </a:blip>
          <a:srcRect b="5204" l="0" r="0" t="0"/>
          <a:stretch/>
        </p:blipFill>
        <p:spPr>
          <a:xfrm>
            <a:off x="1694050" y="1620588"/>
            <a:ext cx="3008075" cy="307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31d1c71fcb4_0_81"/>
          <p:cNvSpPr txBox="1"/>
          <p:nvPr/>
        </p:nvSpPr>
        <p:spPr>
          <a:xfrm>
            <a:off x="5670550" y="2690463"/>
            <a:ext cx="3000000" cy="10419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1400"/>
              </a:spcBef>
              <a:spcAft>
                <a:spcPts val="0"/>
              </a:spcAft>
              <a:buClr>
                <a:srgbClr val="000000"/>
              </a:buClr>
              <a:buSzPts val="2000"/>
              <a:buFont typeface="Arial"/>
              <a:buNone/>
            </a:pPr>
            <a:r>
              <a:rPr lang="en-IN" sz="1800">
                <a:solidFill>
                  <a:srgbClr val="003047"/>
                </a:solidFill>
                <a:highlight>
                  <a:srgbClr val="FFFFFF"/>
                </a:highlight>
                <a:latin typeface="Roboto"/>
                <a:ea typeface="Roboto"/>
                <a:cs typeface="Roboto"/>
                <a:sym typeface="Roboto"/>
              </a:rPr>
              <a:t>Review your notes</a:t>
            </a:r>
            <a:endParaRPr sz="1800">
              <a:solidFill>
                <a:srgbClr val="003047"/>
              </a:solidFill>
              <a:highlight>
                <a:srgbClr val="FFFFFF"/>
              </a:highlight>
              <a:latin typeface="Roboto"/>
              <a:ea typeface="Roboto"/>
              <a:cs typeface="Roboto"/>
              <a:sym typeface="Roboto"/>
            </a:endParaRPr>
          </a:p>
          <a:p>
            <a:pPr indent="0" lvl="0" marL="0" marR="0" rtl="0" algn="ctr">
              <a:lnSpc>
                <a:spcPct val="100000"/>
              </a:lnSpc>
              <a:spcBef>
                <a:spcPts val="1500"/>
              </a:spcBef>
              <a:spcAft>
                <a:spcPts val="0"/>
              </a:spcAft>
              <a:buClr>
                <a:schemeClr val="dk1"/>
              </a:buClr>
              <a:buSzPts val="2000"/>
              <a:buFont typeface="Arial"/>
              <a:buNone/>
            </a:pPr>
            <a:r>
              <a:t/>
            </a:r>
            <a:endParaRPr sz="1800">
              <a:solidFill>
                <a:srgbClr val="003047"/>
              </a:solidFill>
              <a:highlight>
                <a:srgbClr val="FFFFFF"/>
              </a:highlight>
              <a:latin typeface="Roboto"/>
              <a:ea typeface="Roboto"/>
              <a:cs typeface="Roboto"/>
              <a:sym typeface="Roboto"/>
            </a:endParaRPr>
          </a:p>
        </p:txBody>
      </p:sp>
      <p:sp>
        <p:nvSpPr>
          <p:cNvPr id="143" name="Google Shape;143;g31d1c71fcb4_0_81"/>
          <p:cNvSpPr txBox="1"/>
          <p:nvPr/>
        </p:nvSpPr>
        <p:spPr>
          <a:xfrm>
            <a:off x="3266350" y="630250"/>
            <a:ext cx="3000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2EF"/>
                </a:solidFill>
                <a:latin typeface="Roboto"/>
                <a:ea typeface="Roboto"/>
                <a:cs typeface="Roboto"/>
                <a:sym typeface="Roboto"/>
              </a:rPr>
              <a:t>CONCEPTS</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t/>
            </a:r>
            <a:endParaRPr b="1" sz="2000">
              <a:solidFill>
                <a:srgbClr val="8182EF"/>
              </a:solidFill>
              <a:latin typeface="Roboto"/>
              <a:ea typeface="Roboto"/>
              <a:cs typeface="Roboto"/>
              <a:sym typeface="Roboto"/>
            </a:endParaRPr>
          </a:p>
        </p:txBody>
      </p:sp>
      <p:pic>
        <p:nvPicPr>
          <p:cNvPr id="144" name="Google Shape;144;g31d1c71fcb4_0_81"/>
          <p:cNvPicPr preferRelativeResize="0"/>
          <p:nvPr/>
        </p:nvPicPr>
        <p:blipFill rotWithShape="1">
          <a:blip r:embed="rId3">
            <a:alphaModFix/>
          </a:blip>
          <a:srcRect b="0" l="0" r="0" t="0"/>
          <a:stretch/>
        </p:blipFill>
        <p:spPr>
          <a:xfrm>
            <a:off x="1811950" y="1644800"/>
            <a:ext cx="3564400" cy="280361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31d1c71fcb4_0_88"/>
          <p:cNvSpPr txBox="1"/>
          <p:nvPr/>
        </p:nvSpPr>
        <p:spPr>
          <a:xfrm>
            <a:off x="5670550" y="2690463"/>
            <a:ext cx="3000000" cy="14298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1400"/>
              </a:spcBef>
              <a:spcAft>
                <a:spcPts val="0"/>
              </a:spcAft>
              <a:buClr>
                <a:schemeClr val="dk1"/>
              </a:buClr>
              <a:buSzPts val="2000"/>
              <a:buFont typeface="Arial"/>
              <a:buNone/>
            </a:pPr>
            <a:r>
              <a:rPr lang="en-IN" sz="1800">
                <a:solidFill>
                  <a:srgbClr val="003047"/>
                </a:solidFill>
                <a:highlight>
                  <a:schemeClr val="lt1"/>
                </a:highlight>
                <a:latin typeface="Roboto"/>
                <a:ea typeface="Roboto"/>
                <a:cs typeface="Roboto"/>
                <a:sym typeface="Roboto"/>
              </a:rPr>
              <a:t>Summarize what you have read</a:t>
            </a:r>
            <a:endParaRPr sz="1800">
              <a:solidFill>
                <a:srgbClr val="003047"/>
              </a:solidFill>
              <a:highlight>
                <a:schemeClr val="lt1"/>
              </a:highlight>
              <a:latin typeface="Roboto"/>
              <a:ea typeface="Roboto"/>
              <a:cs typeface="Roboto"/>
              <a:sym typeface="Roboto"/>
            </a:endParaRPr>
          </a:p>
          <a:p>
            <a:pPr indent="0" lvl="0" marL="0" marR="0" rtl="0" algn="ctr">
              <a:lnSpc>
                <a:spcPct val="100000"/>
              </a:lnSpc>
              <a:spcBef>
                <a:spcPts val="1500"/>
              </a:spcBef>
              <a:spcAft>
                <a:spcPts val="0"/>
              </a:spcAft>
              <a:buClr>
                <a:schemeClr val="dk1"/>
              </a:buClr>
              <a:buSzPts val="2000"/>
              <a:buFont typeface="Arial"/>
              <a:buNone/>
            </a:pPr>
            <a:r>
              <a:t/>
            </a:r>
            <a:endParaRPr sz="1800">
              <a:solidFill>
                <a:srgbClr val="003047"/>
              </a:solidFill>
              <a:highlight>
                <a:srgbClr val="FFFFFF"/>
              </a:highlight>
              <a:latin typeface="Roboto"/>
              <a:ea typeface="Roboto"/>
              <a:cs typeface="Roboto"/>
              <a:sym typeface="Roboto"/>
            </a:endParaRPr>
          </a:p>
        </p:txBody>
      </p:sp>
      <p:sp>
        <p:nvSpPr>
          <p:cNvPr id="150" name="Google Shape;150;g31d1c71fcb4_0_88"/>
          <p:cNvSpPr txBox="1"/>
          <p:nvPr/>
        </p:nvSpPr>
        <p:spPr>
          <a:xfrm>
            <a:off x="3266350" y="630250"/>
            <a:ext cx="30000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IN" sz="2000" u="none" cap="none" strike="noStrike">
                <a:solidFill>
                  <a:srgbClr val="8182EF"/>
                </a:solidFill>
                <a:latin typeface="Roboto"/>
                <a:ea typeface="Roboto"/>
                <a:cs typeface="Roboto"/>
                <a:sym typeface="Roboto"/>
              </a:rPr>
              <a:t>INTRODUCTION</a:t>
            </a:r>
            <a:endParaRPr b="1" i="0" sz="2000" u="none" cap="none" strike="noStrike">
              <a:solidFill>
                <a:srgbClr val="8182E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8182EF"/>
              </a:solidFill>
              <a:latin typeface="Roboto"/>
              <a:ea typeface="Roboto"/>
              <a:cs typeface="Roboto"/>
              <a:sym typeface="Roboto"/>
            </a:endParaRPr>
          </a:p>
        </p:txBody>
      </p:sp>
      <p:pic>
        <p:nvPicPr>
          <p:cNvPr id="151" name="Google Shape;151;g31d1c71fcb4_0_88"/>
          <p:cNvPicPr preferRelativeResize="0"/>
          <p:nvPr/>
        </p:nvPicPr>
        <p:blipFill rotWithShape="1">
          <a:blip r:embed="rId3">
            <a:alphaModFix/>
          </a:blip>
          <a:srcRect b="0" l="0" r="0" t="0"/>
          <a:stretch/>
        </p:blipFill>
        <p:spPr>
          <a:xfrm>
            <a:off x="1737550" y="1800225"/>
            <a:ext cx="2983275" cy="2657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31d1c71fcb4_0_95"/>
          <p:cNvSpPr txBox="1"/>
          <p:nvPr/>
        </p:nvSpPr>
        <p:spPr>
          <a:xfrm>
            <a:off x="5670550" y="2690463"/>
            <a:ext cx="3000000" cy="10419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1400"/>
              </a:spcBef>
              <a:spcAft>
                <a:spcPts val="0"/>
              </a:spcAft>
              <a:buClr>
                <a:srgbClr val="000000"/>
              </a:buClr>
              <a:buSzPts val="2000"/>
              <a:buFont typeface="Arial"/>
              <a:buNone/>
            </a:pPr>
            <a:r>
              <a:rPr lang="en-IN" sz="1800">
                <a:solidFill>
                  <a:srgbClr val="003047"/>
                </a:solidFill>
                <a:highlight>
                  <a:srgbClr val="FFFFFF"/>
                </a:highlight>
                <a:latin typeface="Roboto"/>
                <a:ea typeface="Roboto"/>
                <a:cs typeface="Roboto"/>
                <a:sym typeface="Roboto"/>
              </a:rPr>
              <a:t>Explain what you have read</a:t>
            </a:r>
            <a:endParaRPr sz="1800">
              <a:solidFill>
                <a:srgbClr val="003047"/>
              </a:solidFill>
              <a:highlight>
                <a:srgbClr val="FFFFFF"/>
              </a:highlight>
              <a:latin typeface="Roboto"/>
              <a:ea typeface="Roboto"/>
              <a:cs typeface="Roboto"/>
              <a:sym typeface="Roboto"/>
            </a:endParaRPr>
          </a:p>
          <a:p>
            <a:pPr indent="0" lvl="0" marL="0" marR="0" rtl="0" algn="ctr">
              <a:lnSpc>
                <a:spcPct val="100000"/>
              </a:lnSpc>
              <a:spcBef>
                <a:spcPts val="1500"/>
              </a:spcBef>
              <a:spcAft>
                <a:spcPts val="0"/>
              </a:spcAft>
              <a:buClr>
                <a:schemeClr val="dk1"/>
              </a:buClr>
              <a:buSzPts val="2000"/>
              <a:buFont typeface="Arial"/>
              <a:buNone/>
            </a:pPr>
            <a:r>
              <a:t/>
            </a:r>
            <a:endParaRPr sz="1800">
              <a:solidFill>
                <a:srgbClr val="003047"/>
              </a:solidFill>
              <a:highlight>
                <a:schemeClr val="lt1"/>
              </a:highlight>
              <a:latin typeface="Roboto"/>
              <a:ea typeface="Roboto"/>
              <a:cs typeface="Roboto"/>
              <a:sym typeface="Roboto"/>
            </a:endParaRPr>
          </a:p>
        </p:txBody>
      </p:sp>
      <p:sp>
        <p:nvSpPr>
          <p:cNvPr id="157" name="Google Shape;157;g31d1c71fcb4_0_95"/>
          <p:cNvSpPr txBox="1"/>
          <p:nvPr/>
        </p:nvSpPr>
        <p:spPr>
          <a:xfrm>
            <a:off x="3266350" y="630250"/>
            <a:ext cx="3000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2EF"/>
                </a:solidFill>
                <a:latin typeface="Roboto"/>
                <a:ea typeface="Roboto"/>
                <a:cs typeface="Roboto"/>
                <a:sym typeface="Roboto"/>
              </a:rPr>
              <a:t>CONCEPTS</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t/>
            </a:r>
            <a:endParaRPr b="1" sz="2000">
              <a:solidFill>
                <a:srgbClr val="8182EF"/>
              </a:solidFill>
              <a:latin typeface="Roboto"/>
              <a:ea typeface="Roboto"/>
              <a:cs typeface="Roboto"/>
              <a:sym typeface="Roboto"/>
            </a:endParaRPr>
          </a:p>
        </p:txBody>
      </p:sp>
      <p:pic>
        <p:nvPicPr>
          <p:cNvPr id="158" name="Google Shape;158;g31d1c71fcb4_0_95"/>
          <p:cNvPicPr preferRelativeResize="0"/>
          <p:nvPr/>
        </p:nvPicPr>
        <p:blipFill rotWithShape="1">
          <a:blip r:embed="rId3">
            <a:alphaModFix/>
          </a:blip>
          <a:srcRect b="0" l="0" r="0" t="0"/>
          <a:stretch/>
        </p:blipFill>
        <p:spPr>
          <a:xfrm>
            <a:off x="1257300" y="1800225"/>
            <a:ext cx="4413251" cy="25193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320e544cbe2_0_44"/>
          <p:cNvSpPr txBox="1"/>
          <p:nvPr/>
        </p:nvSpPr>
        <p:spPr>
          <a:xfrm>
            <a:off x="3266350" y="630250"/>
            <a:ext cx="3000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2EF"/>
                </a:solidFill>
                <a:latin typeface="Roboto"/>
                <a:ea typeface="Roboto"/>
                <a:cs typeface="Roboto"/>
                <a:sym typeface="Roboto"/>
              </a:rPr>
              <a:t>CONCEPTS</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t/>
            </a:r>
            <a:endParaRPr b="1" sz="2000">
              <a:solidFill>
                <a:srgbClr val="8182EF"/>
              </a:solidFill>
              <a:latin typeface="Roboto"/>
              <a:ea typeface="Roboto"/>
              <a:cs typeface="Roboto"/>
              <a:sym typeface="Roboto"/>
            </a:endParaRPr>
          </a:p>
        </p:txBody>
      </p:sp>
      <p:sp>
        <p:nvSpPr>
          <p:cNvPr id="164" name="Google Shape;164;g320e544cbe2_0_44"/>
          <p:cNvSpPr txBox="1"/>
          <p:nvPr/>
        </p:nvSpPr>
        <p:spPr>
          <a:xfrm>
            <a:off x="1706600" y="1122375"/>
            <a:ext cx="5906400" cy="8454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1800"/>
              </a:spcBef>
              <a:spcAft>
                <a:spcPts val="0"/>
              </a:spcAft>
              <a:buClr>
                <a:schemeClr val="dk1"/>
              </a:buClr>
              <a:buSzPts val="2000"/>
              <a:buFont typeface="Arial"/>
              <a:buNone/>
            </a:pPr>
            <a:r>
              <a:rPr lang="en-IN" sz="1800">
                <a:solidFill>
                  <a:srgbClr val="282727"/>
                </a:solidFill>
                <a:highlight>
                  <a:schemeClr val="lt1"/>
                </a:highlight>
                <a:latin typeface="Roboto"/>
                <a:ea typeface="Roboto"/>
                <a:cs typeface="Roboto"/>
                <a:sym typeface="Roboto"/>
              </a:rPr>
              <a:t>4 Types of reading difficulties</a:t>
            </a:r>
            <a:endParaRPr sz="1800">
              <a:solidFill>
                <a:srgbClr val="282727"/>
              </a:solidFill>
              <a:highlight>
                <a:schemeClr val="lt1"/>
              </a:highlight>
              <a:latin typeface="Roboto"/>
              <a:ea typeface="Roboto"/>
              <a:cs typeface="Roboto"/>
              <a:sym typeface="Roboto"/>
            </a:endParaRPr>
          </a:p>
          <a:p>
            <a:pPr indent="0" lvl="0" marL="0" marR="0" rtl="0" algn="ctr">
              <a:lnSpc>
                <a:spcPct val="100000"/>
              </a:lnSpc>
              <a:spcBef>
                <a:spcPts val="400"/>
              </a:spcBef>
              <a:spcAft>
                <a:spcPts val="0"/>
              </a:spcAft>
              <a:buClr>
                <a:srgbClr val="000000"/>
              </a:buClr>
              <a:buSzPts val="1800"/>
              <a:buFont typeface="Arial"/>
              <a:buNone/>
            </a:pPr>
            <a:r>
              <a:t/>
            </a:r>
            <a:endParaRPr sz="1800">
              <a:solidFill>
                <a:srgbClr val="282727"/>
              </a:solidFill>
              <a:highlight>
                <a:schemeClr val="lt1"/>
              </a:highlight>
              <a:latin typeface="Roboto"/>
              <a:ea typeface="Roboto"/>
              <a:cs typeface="Roboto"/>
              <a:sym typeface="Roboto"/>
            </a:endParaRPr>
          </a:p>
        </p:txBody>
      </p:sp>
      <p:pic>
        <p:nvPicPr>
          <p:cNvPr id="165" name="Google Shape;165;g320e544cbe2_0_44"/>
          <p:cNvPicPr preferRelativeResize="0"/>
          <p:nvPr/>
        </p:nvPicPr>
        <p:blipFill rotWithShape="1">
          <a:blip r:embed="rId3">
            <a:alphaModFix/>
          </a:blip>
          <a:srcRect b="0" l="0" r="0" t="0"/>
          <a:stretch/>
        </p:blipFill>
        <p:spPr>
          <a:xfrm>
            <a:off x="1257300" y="2084650"/>
            <a:ext cx="7112001" cy="2020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320e544cbe2_0_51"/>
          <p:cNvSpPr txBox="1"/>
          <p:nvPr/>
        </p:nvSpPr>
        <p:spPr>
          <a:xfrm>
            <a:off x="5670550" y="2690463"/>
            <a:ext cx="3000000" cy="819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1200"/>
              </a:spcBef>
              <a:spcAft>
                <a:spcPts val="0"/>
              </a:spcAft>
              <a:buClr>
                <a:srgbClr val="000000"/>
              </a:buClr>
              <a:buSzPts val="2000"/>
              <a:buFont typeface="Arial"/>
              <a:buNone/>
            </a:pPr>
            <a:r>
              <a:rPr lang="en-IN" sz="1800">
                <a:solidFill>
                  <a:srgbClr val="282727"/>
                </a:solidFill>
                <a:highlight>
                  <a:srgbClr val="FFFFFF"/>
                </a:highlight>
                <a:latin typeface="Roboto"/>
                <a:ea typeface="Roboto"/>
                <a:cs typeface="Roboto"/>
                <a:sym typeface="Roboto"/>
              </a:rPr>
              <a:t>Poor decoding</a:t>
            </a:r>
            <a:endParaRPr sz="1800">
              <a:solidFill>
                <a:srgbClr val="282727"/>
              </a:solidFill>
              <a:highlight>
                <a:srgbClr val="FFFFFF"/>
              </a:highlight>
              <a:latin typeface="Roboto"/>
              <a:ea typeface="Roboto"/>
              <a:cs typeface="Roboto"/>
              <a:sym typeface="Roboto"/>
            </a:endParaRPr>
          </a:p>
          <a:p>
            <a:pPr indent="0" lvl="0" marL="0" marR="0" rtl="0" algn="ctr">
              <a:lnSpc>
                <a:spcPct val="100000"/>
              </a:lnSpc>
              <a:spcBef>
                <a:spcPts val="200"/>
              </a:spcBef>
              <a:spcAft>
                <a:spcPts val="0"/>
              </a:spcAft>
              <a:buClr>
                <a:schemeClr val="dk1"/>
              </a:buClr>
              <a:buSzPts val="2000"/>
              <a:buFont typeface="Arial"/>
              <a:buNone/>
            </a:pPr>
            <a:r>
              <a:t/>
            </a:r>
            <a:endParaRPr sz="1800">
              <a:solidFill>
                <a:srgbClr val="282727"/>
              </a:solidFill>
              <a:highlight>
                <a:schemeClr val="lt1"/>
              </a:highlight>
              <a:latin typeface="Roboto"/>
              <a:ea typeface="Roboto"/>
              <a:cs typeface="Roboto"/>
              <a:sym typeface="Roboto"/>
            </a:endParaRPr>
          </a:p>
        </p:txBody>
      </p:sp>
      <p:sp>
        <p:nvSpPr>
          <p:cNvPr id="171" name="Google Shape;171;g320e544cbe2_0_51"/>
          <p:cNvSpPr txBox="1"/>
          <p:nvPr/>
        </p:nvSpPr>
        <p:spPr>
          <a:xfrm>
            <a:off x="3266350" y="630250"/>
            <a:ext cx="3000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2EF"/>
                </a:solidFill>
                <a:latin typeface="Roboto"/>
                <a:ea typeface="Roboto"/>
                <a:cs typeface="Roboto"/>
                <a:sym typeface="Roboto"/>
              </a:rPr>
              <a:t>CONCEPTS</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t/>
            </a:r>
            <a:endParaRPr b="1" sz="2000">
              <a:solidFill>
                <a:srgbClr val="8182EF"/>
              </a:solidFill>
              <a:latin typeface="Roboto"/>
              <a:ea typeface="Roboto"/>
              <a:cs typeface="Roboto"/>
              <a:sym typeface="Roboto"/>
            </a:endParaRPr>
          </a:p>
        </p:txBody>
      </p:sp>
      <p:pic>
        <p:nvPicPr>
          <p:cNvPr id="172" name="Google Shape;172;g320e544cbe2_0_51"/>
          <p:cNvPicPr preferRelativeResize="0"/>
          <p:nvPr/>
        </p:nvPicPr>
        <p:blipFill rotWithShape="1">
          <a:blip r:embed="rId3">
            <a:alphaModFix/>
          </a:blip>
          <a:srcRect b="0" l="0" r="0" t="0"/>
          <a:stretch/>
        </p:blipFill>
        <p:spPr>
          <a:xfrm>
            <a:off x="1257300" y="1800225"/>
            <a:ext cx="4413251" cy="2519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1d1c71fcb4_0_104"/>
          <p:cNvSpPr txBox="1"/>
          <p:nvPr/>
        </p:nvSpPr>
        <p:spPr>
          <a:xfrm>
            <a:off x="5670550" y="2690463"/>
            <a:ext cx="3000000" cy="819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1200"/>
              </a:spcBef>
              <a:spcAft>
                <a:spcPts val="0"/>
              </a:spcAft>
              <a:buClr>
                <a:srgbClr val="000000"/>
              </a:buClr>
              <a:buSzPts val="2000"/>
              <a:buFont typeface="Arial"/>
              <a:buNone/>
            </a:pPr>
            <a:r>
              <a:rPr lang="en-IN" sz="1800">
                <a:solidFill>
                  <a:srgbClr val="282727"/>
                </a:solidFill>
                <a:highlight>
                  <a:srgbClr val="FFFFFF"/>
                </a:highlight>
                <a:latin typeface="Roboto"/>
                <a:ea typeface="Roboto"/>
                <a:cs typeface="Roboto"/>
                <a:sym typeface="Roboto"/>
              </a:rPr>
              <a:t>Poor fluency</a:t>
            </a:r>
            <a:endParaRPr sz="1800">
              <a:solidFill>
                <a:srgbClr val="282727"/>
              </a:solidFill>
              <a:highlight>
                <a:srgbClr val="FFFFFF"/>
              </a:highlight>
              <a:latin typeface="Roboto"/>
              <a:ea typeface="Roboto"/>
              <a:cs typeface="Roboto"/>
              <a:sym typeface="Roboto"/>
            </a:endParaRPr>
          </a:p>
          <a:p>
            <a:pPr indent="0" lvl="0" marL="0" marR="0" rtl="0" algn="ctr">
              <a:lnSpc>
                <a:spcPct val="100000"/>
              </a:lnSpc>
              <a:spcBef>
                <a:spcPts val="200"/>
              </a:spcBef>
              <a:spcAft>
                <a:spcPts val="0"/>
              </a:spcAft>
              <a:buClr>
                <a:schemeClr val="dk1"/>
              </a:buClr>
              <a:buSzPts val="2000"/>
              <a:buFont typeface="Arial"/>
              <a:buNone/>
            </a:pPr>
            <a:r>
              <a:t/>
            </a:r>
            <a:endParaRPr sz="1800">
              <a:solidFill>
                <a:srgbClr val="282727"/>
              </a:solidFill>
              <a:highlight>
                <a:srgbClr val="FFFFFF"/>
              </a:highlight>
              <a:latin typeface="Roboto"/>
              <a:ea typeface="Roboto"/>
              <a:cs typeface="Roboto"/>
              <a:sym typeface="Roboto"/>
            </a:endParaRPr>
          </a:p>
        </p:txBody>
      </p:sp>
      <p:sp>
        <p:nvSpPr>
          <p:cNvPr id="178" name="Google Shape;178;g31d1c71fcb4_0_104"/>
          <p:cNvSpPr txBox="1"/>
          <p:nvPr/>
        </p:nvSpPr>
        <p:spPr>
          <a:xfrm>
            <a:off x="3266350" y="630250"/>
            <a:ext cx="3000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2EF"/>
                </a:solidFill>
                <a:latin typeface="Roboto"/>
                <a:ea typeface="Roboto"/>
                <a:cs typeface="Roboto"/>
                <a:sym typeface="Roboto"/>
              </a:rPr>
              <a:t>CONCEPTS</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t/>
            </a:r>
            <a:endParaRPr b="1" sz="2000">
              <a:solidFill>
                <a:srgbClr val="8182EF"/>
              </a:solidFill>
              <a:latin typeface="Roboto"/>
              <a:ea typeface="Roboto"/>
              <a:cs typeface="Roboto"/>
              <a:sym typeface="Roboto"/>
            </a:endParaRPr>
          </a:p>
        </p:txBody>
      </p:sp>
      <p:pic>
        <p:nvPicPr>
          <p:cNvPr id="179" name="Google Shape;179;g31d1c71fcb4_0_104"/>
          <p:cNvPicPr preferRelativeResize="0"/>
          <p:nvPr/>
        </p:nvPicPr>
        <p:blipFill rotWithShape="1">
          <a:blip r:embed="rId3">
            <a:alphaModFix/>
          </a:blip>
          <a:srcRect b="0" l="0" r="0" t="0"/>
          <a:stretch/>
        </p:blipFill>
        <p:spPr>
          <a:xfrm>
            <a:off x="1257300" y="1800225"/>
            <a:ext cx="4413250" cy="2519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31d1c71fcb4_0_111"/>
          <p:cNvSpPr txBox="1"/>
          <p:nvPr/>
        </p:nvSpPr>
        <p:spPr>
          <a:xfrm>
            <a:off x="5670550" y="2690463"/>
            <a:ext cx="3000000" cy="819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1200"/>
              </a:spcBef>
              <a:spcAft>
                <a:spcPts val="0"/>
              </a:spcAft>
              <a:buClr>
                <a:srgbClr val="000000"/>
              </a:buClr>
              <a:buSzPts val="2000"/>
              <a:buFont typeface="Arial"/>
              <a:buNone/>
            </a:pPr>
            <a:r>
              <a:rPr lang="en-IN" sz="1800">
                <a:solidFill>
                  <a:srgbClr val="282727"/>
                </a:solidFill>
                <a:highlight>
                  <a:srgbClr val="FFFFFF"/>
                </a:highlight>
                <a:latin typeface="Roboto"/>
                <a:ea typeface="Roboto"/>
                <a:cs typeface="Roboto"/>
                <a:sym typeface="Roboto"/>
              </a:rPr>
              <a:t>Poor comprehension</a:t>
            </a:r>
            <a:endParaRPr sz="1800">
              <a:solidFill>
                <a:srgbClr val="282727"/>
              </a:solidFill>
              <a:highlight>
                <a:srgbClr val="FFFFFF"/>
              </a:highlight>
              <a:latin typeface="Roboto"/>
              <a:ea typeface="Roboto"/>
              <a:cs typeface="Roboto"/>
              <a:sym typeface="Roboto"/>
            </a:endParaRPr>
          </a:p>
          <a:p>
            <a:pPr indent="0" lvl="0" marL="0" marR="0" rtl="0" algn="ctr">
              <a:lnSpc>
                <a:spcPct val="100000"/>
              </a:lnSpc>
              <a:spcBef>
                <a:spcPts val="200"/>
              </a:spcBef>
              <a:spcAft>
                <a:spcPts val="0"/>
              </a:spcAft>
              <a:buClr>
                <a:schemeClr val="dk1"/>
              </a:buClr>
              <a:buSzPts val="2000"/>
              <a:buFont typeface="Arial"/>
              <a:buNone/>
            </a:pPr>
            <a:r>
              <a:t/>
            </a:r>
            <a:endParaRPr sz="1800">
              <a:solidFill>
                <a:srgbClr val="282727"/>
              </a:solidFill>
              <a:highlight>
                <a:srgbClr val="FFFFFF"/>
              </a:highlight>
              <a:latin typeface="Roboto"/>
              <a:ea typeface="Roboto"/>
              <a:cs typeface="Roboto"/>
              <a:sym typeface="Roboto"/>
            </a:endParaRPr>
          </a:p>
        </p:txBody>
      </p:sp>
      <p:sp>
        <p:nvSpPr>
          <p:cNvPr id="185" name="Google Shape;185;g31d1c71fcb4_0_111"/>
          <p:cNvSpPr txBox="1"/>
          <p:nvPr/>
        </p:nvSpPr>
        <p:spPr>
          <a:xfrm>
            <a:off x="3266350" y="630250"/>
            <a:ext cx="3000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2EF"/>
                </a:solidFill>
                <a:latin typeface="Roboto"/>
                <a:ea typeface="Roboto"/>
                <a:cs typeface="Roboto"/>
                <a:sym typeface="Roboto"/>
              </a:rPr>
              <a:t>CONCEPTS</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t/>
            </a:r>
            <a:endParaRPr b="1" sz="2000">
              <a:solidFill>
                <a:srgbClr val="8182EF"/>
              </a:solidFill>
              <a:latin typeface="Roboto"/>
              <a:ea typeface="Roboto"/>
              <a:cs typeface="Roboto"/>
              <a:sym typeface="Roboto"/>
            </a:endParaRPr>
          </a:p>
        </p:txBody>
      </p:sp>
      <p:pic>
        <p:nvPicPr>
          <p:cNvPr id="186" name="Google Shape;186;g31d1c71fcb4_0_111"/>
          <p:cNvPicPr preferRelativeResize="0"/>
          <p:nvPr/>
        </p:nvPicPr>
        <p:blipFill rotWithShape="1">
          <a:blip r:embed="rId3">
            <a:alphaModFix/>
          </a:blip>
          <a:srcRect b="0" l="0" r="0" t="0"/>
          <a:stretch/>
        </p:blipFill>
        <p:spPr>
          <a:xfrm>
            <a:off x="1257300" y="1800225"/>
            <a:ext cx="4413250" cy="2519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63" name="Google Shape;63;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64" name="Google Shape;64;p2"/>
          <p:cNvPicPr preferRelativeResize="0"/>
          <p:nvPr/>
        </p:nvPicPr>
        <p:blipFill rotWithShape="1">
          <a:blip r:embed="rId3">
            <a:alphaModFix/>
          </a:blip>
          <a:srcRect b="0" l="0" r="0" t="0"/>
          <a:stretch/>
        </p:blipFill>
        <p:spPr>
          <a:xfrm>
            <a:off x="2" y="4"/>
            <a:ext cx="9144003" cy="5143501"/>
          </a:xfrm>
          <a:prstGeom prst="rect">
            <a:avLst/>
          </a:prstGeom>
          <a:noFill/>
          <a:ln>
            <a:noFill/>
          </a:ln>
        </p:spPr>
      </p:pic>
      <p:sp>
        <p:nvSpPr>
          <p:cNvPr id="65" name="Google Shape;65;p2"/>
          <p:cNvSpPr txBox="1"/>
          <p:nvPr/>
        </p:nvSpPr>
        <p:spPr>
          <a:xfrm>
            <a:off x="1050200" y="1800225"/>
            <a:ext cx="36435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400"/>
              <a:buFont typeface="Arial"/>
              <a:buNone/>
            </a:pPr>
            <a:r>
              <a:t/>
            </a:r>
            <a:endParaRPr b="1" i="0" sz="20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2400"/>
              <a:buFont typeface="Arial"/>
              <a:buNone/>
            </a:pPr>
            <a:r>
              <a:rPr b="1" i="0" lang="en-IN" sz="2000" u="none" cap="none" strike="noStrike">
                <a:solidFill>
                  <a:schemeClr val="lt1"/>
                </a:solidFill>
                <a:latin typeface="Roboto"/>
                <a:ea typeface="Roboto"/>
                <a:cs typeface="Roboto"/>
                <a:sym typeface="Roboto"/>
              </a:rPr>
              <a:t>READING SKILLS 1.</a:t>
            </a:r>
            <a:r>
              <a:rPr b="1" lang="en-IN" sz="2000">
                <a:solidFill>
                  <a:schemeClr val="lt1"/>
                </a:solidFill>
                <a:latin typeface="Roboto"/>
                <a:ea typeface="Roboto"/>
                <a:cs typeface="Roboto"/>
                <a:sym typeface="Roboto"/>
              </a:rPr>
              <a:t>2</a:t>
            </a:r>
            <a:endParaRPr b="1" i="0" sz="20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2400"/>
              <a:buFont typeface="Arial"/>
              <a:buNone/>
            </a:pPr>
            <a:r>
              <a:rPr b="1" lang="en-IN" sz="2000">
                <a:solidFill>
                  <a:schemeClr val="lt1"/>
                </a:solidFill>
                <a:latin typeface="Roboto"/>
                <a:ea typeface="Roboto"/>
                <a:cs typeface="Roboto"/>
                <a:sym typeface="Roboto"/>
              </a:rPr>
              <a:t>IMPORTANT AREAS TO IMPROVE READING SKILLS</a:t>
            </a:r>
            <a:endParaRPr b="1" i="0" sz="2000" u="none" cap="none" strike="noStrike">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31d1c71fcb4_0_118"/>
          <p:cNvSpPr txBox="1"/>
          <p:nvPr/>
        </p:nvSpPr>
        <p:spPr>
          <a:xfrm>
            <a:off x="5670550" y="2690463"/>
            <a:ext cx="3000000" cy="819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200"/>
              </a:spcBef>
              <a:spcAft>
                <a:spcPts val="0"/>
              </a:spcAft>
              <a:buClr>
                <a:schemeClr val="dk1"/>
              </a:buClr>
              <a:buSzPts val="2000"/>
              <a:buFont typeface="Arial"/>
              <a:buNone/>
            </a:pPr>
            <a:r>
              <a:rPr lang="en-IN" sz="1800">
                <a:solidFill>
                  <a:srgbClr val="282727"/>
                </a:solidFill>
                <a:highlight>
                  <a:schemeClr val="lt1"/>
                </a:highlight>
                <a:latin typeface="Roboto"/>
                <a:ea typeface="Roboto"/>
                <a:cs typeface="Roboto"/>
                <a:sym typeface="Roboto"/>
              </a:rPr>
              <a:t>Mixed reading difficulties</a:t>
            </a:r>
            <a:endParaRPr sz="1800">
              <a:solidFill>
                <a:srgbClr val="282727"/>
              </a:solidFill>
              <a:highlight>
                <a:schemeClr val="lt1"/>
              </a:highlight>
              <a:latin typeface="Roboto"/>
              <a:ea typeface="Roboto"/>
              <a:cs typeface="Roboto"/>
              <a:sym typeface="Roboto"/>
            </a:endParaRPr>
          </a:p>
          <a:p>
            <a:pPr indent="0" lvl="0" marL="0" marR="0" rtl="0" algn="ctr">
              <a:lnSpc>
                <a:spcPct val="100000"/>
              </a:lnSpc>
              <a:spcBef>
                <a:spcPts val="200"/>
              </a:spcBef>
              <a:spcAft>
                <a:spcPts val="0"/>
              </a:spcAft>
              <a:buClr>
                <a:schemeClr val="dk1"/>
              </a:buClr>
              <a:buSzPts val="2000"/>
              <a:buFont typeface="Arial"/>
              <a:buNone/>
            </a:pPr>
            <a:r>
              <a:t/>
            </a:r>
            <a:endParaRPr sz="1800">
              <a:solidFill>
                <a:srgbClr val="282727"/>
              </a:solidFill>
              <a:highlight>
                <a:srgbClr val="FFFFFF"/>
              </a:highlight>
              <a:latin typeface="Roboto"/>
              <a:ea typeface="Roboto"/>
              <a:cs typeface="Roboto"/>
              <a:sym typeface="Roboto"/>
            </a:endParaRPr>
          </a:p>
        </p:txBody>
      </p:sp>
      <p:sp>
        <p:nvSpPr>
          <p:cNvPr id="192" name="Google Shape;192;g31d1c71fcb4_0_118"/>
          <p:cNvSpPr txBox="1"/>
          <p:nvPr/>
        </p:nvSpPr>
        <p:spPr>
          <a:xfrm>
            <a:off x="3266350" y="630250"/>
            <a:ext cx="3000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2EF"/>
                </a:solidFill>
                <a:latin typeface="Roboto"/>
                <a:ea typeface="Roboto"/>
                <a:cs typeface="Roboto"/>
                <a:sym typeface="Roboto"/>
              </a:rPr>
              <a:t>CONCEPTS</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t/>
            </a:r>
            <a:endParaRPr b="1" sz="2000">
              <a:solidFill>
                <a:srgbClr val="8182EF"/>
              </a:solidFill>
              <a:latin typeface="Roboto"/>
              <a:ea typeface="Roboto"/>
              <a:cs typeface="Roboto"/>
              <a:sym typeface="Roboto"/>
            </a:endParaRPr>
          </a:p>
        </p:txBody>
      </p:sp>
      <p:pic>
        <p:nvPicPr>
          <p:cNvPr id="193" name="Google Shape;193;g31d1c71fcb4_0_118"/>
          <p:cNvPicPr preferRelativeResize="0"/>
          <p:nvPr/>
        </p:nvPicPr>
        <p:blipFill rotWithShape="1">
          <a:blip r:embed="rId3">
            <a:alphaModFix/>
          </a:blip>
          <a:srcRect b="0" l="0" r="0" t="0"/>
          <a:stretch/>
        </p:blipFill>
        <p:spPr>
          <a:xfrm>
            <a:off x="1257300" y="1800225"/>
            <a:ext cx="4413250" cy="2519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199" name="Google Shape;199;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342900" lvl="0" marL="457200" rtl="0" algn="ctr">
              <a:lnSpc>
                <a:spcPct val="100000"/>
              </a:lnSpc>
              <a:spcBef>
                <a:spcPts val="0"/>
              </a:spcBef>
              <a:spcAft>
                <a:spcPts val="0"/>
              </a:spcAft>
              <a:buSzPts val="2800"/>
              <a:buNone/>
            </a:pPr>
            <a:r>
              <a:t/>
            </a:r>
            <a:endParaRPr/>
          </a:p>
        </p:txBody>
      </p:sp>
      <p:pic>
        <p:nvPicPr>
          <p:cNvPr id="200" name="Google Shape;200;p45"/>
          <p:cNvPicPr preferRelativeResize="0"/>
          <p:nvPr/>
        </p:nvPicPr>
        <p:blipFill rotWithShape="1">
          <a:blip r:embed="rId3">
            <a:alphaModFix/>
          </a:blip>
          <a:srcRect b="0" l="0" r="0" t="0"/>
          <a:stretch/>
        </p:blipFill>
        <p:spPr>
          <a:xfrm>
            <a:off x="1" y="1"/>
            <a:ext cx="9144003" cy="5143501"/>
          </a:xfrm>
          <a:prstGeom prst="rect">
            <a:avLst/>
          </a:prstGeom>
          <a:noFill/>
          <a:ln>
            <a:noFill/>
          </a:ln>
        </p:spPr>
      </p:pic>
      <p:sp>
        <p:nvSpPr>
          <p:cNvPr id="201" name="Google Shape;201;p45"/>
          <p:cNvSpPr txBox="1"/>
          <p:nvPr/>
        </p:nvSpPr>
        <p:spPr>
          <a:xfrm>
            <a:off x="3141000" y="2194650"/>
            <a:ext cx="2862000" cy="75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700"/>
              <a:buFont typeface="Arial"/>
              <a:buNone/>
            </a:pPr>
            <a:r>
              <a:rPr b="0" i="0" lang="en-IN" sz="3700" u="none" cap="none" strike="noStrike">
                <a:solidFill>
                  <a:schemeClr val="lt1"/>
                </a:solidFill>
                <a:latin typeface="Roboto"/>
                <a:ea typeface="Roboto"/>
                <a:cs typeface="Roboto"/>
                <a:sym typeface="Roboto"/>
              </a:rPr>
              <a:t>THANK YOU</a:t>
            </a:r>
            <a:endParaRPr b="0" i="0" sz="3700" u="none" cap="none" strike="noStrike">
              <a:solidFill>
                <a:schemeClr val="lt1"/>
              </a:solidFill>
              <a:latin typeface="Roboto"/>
              <a:ea typeface="Roboto"/>
              <a:cs typeface="Roboto"/>
              <a:sym typeface="Roboto"/>
            </a:endParaRPr>
          </a:p>
        </p:txBody>
      </p:sp>
      <p:pic>
        <p:nvPicPr>
          <p:cNvPr id="202" name="Google Shape;202;p45"/>
          <p:cNvPicPr preferRelativeResize="0"/>
          <p:nvPr/>
        </p:nvPicPr>
        <p:blipFill rotWithShape="1">
          <a:blip r:embed="rId4">
            <a:alphaModFix/>
          </a:blip>
          <a:srcRect b="0" l="0" r="0" t="0"/>
          <a:stretch/>
        </p:blipFill>
        <p:spPr>
          <a:xfrm>
            <a:off x="1752016" y="4591075"/>
            <a:ext cx="338156" cy="338150"/>
          </a:xfrm>
          <a:prstGeom prst="rect">
            <a:avLst/>
          </a:prstGeom>
          <a:noFill/>
          <a:ln>
            <a:noFill/>
          </a:ln>
        </p:spPr>
      </p:pic>
      <p:pic>
        <p:nvPicPr>
          <p:cNvPr id="203" name="Google Shape;203;p45"/>
          <p:cNvPicPr preferRelativeResize="0"/>
          <p:nvPr/>
        </p:nvPicPr>
        <p:blipFill rotWithShape="1">
          <a:blip r:embed="rId5">
            <a:alphaModFix/>
          </a:blip>
          <a:srcRect b="0" l="0" r="0" t="0"/>
          <a:stretch/>
        </p:blipFill>
        <p:spPr>
          <a:xfrm>
            <a:off x="3272650" y="4591075"/>
            <a:ext cx="338156" cy="338150"/>
          </a:xfrm>
          <a:prstGeom prst="rect">
            <a:avLst/>
          </a:prstGeom>
          <a:noFill/>
          <a:ln>
            <a:noFill/>
          </a:ln>
        </p:spPr>
      </p:pic>
      <p:sp>
        <p:nvSpPr>
          <p:cNvPr id="204" name="Google Shape;204;p45"/>
          <p:cNvSpPr txBox="1"/>
          <p:nvPr/>
        </p:nvSpPr>
        <p:spPr>
          <a:xfrm>
            <a:off x="1980750" y="4590801"/>
            <a:ext cx="1187100" cy="338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IN" sz="1000" u="none" cap="none" strike="noStrike">
                <a:solidFill>
                  <a:schemeClr val="lt1"/>
                </a:solidFill>
                <a:latin typeface="Roboto"/>
                <a:ea typeface="Roboto"/>
                <a:cs typeface="Roboto"/>
                <a:sym typeface="Roboto"/>
              </a:rPr>
              <a:t>+91 78150 95095</a:t>
            </a:r>
            <a:endParaRPr b="0" i="0" sz="1000" u="none" cap="none" strike="noStrike">
              <a:solidFill>
                <a:schemeClr val="lt1"/>
              </a:solidFill>
              <a:latin typeface="Roboto"/>
              <a:ea typeface="Roboto"/>
              <a:cs typeface="Roboto"/>
              <a:sym typeface="Roboto"/>
            </a:endParaRPr>
          </a:p>
        </p:txBody>
      </p:sp>
      <p:cxnSp>
        <p:nvCxnSpPr>
          <p:cNvPr id="205" name="Google Shape;205;p45"/>
          <p:cNvCxnSpPr/>
          <p:nvPr/>
        </p:nvCxnSpPr>
        <p:spPr>
          <a:xfrm rot="10800000">
            <a:off x="3220250" y="4619675"/>
            <a:ext cx="0" cy="300000"/>
          </a:xfrm>
          <a:prstGeom prst="straightConnector1">
            <a:avLst/>
          </a:prstGeom>
          <a:noFill/>
          <a:ln cap="flat" cmpd="sng" w="9525">
            <a:solidFill>
              <a:schemeClr val="lt1"/>
            </a:solidFill>
            <a:prstDash val="solid"/>
            <a:round/>
            <a:headEnd len="sm" w="sm" type="none"/>
            <a:tailEnd len="sm" w="sm" type="none"/>
          </a:ln>
        </p:spPr>
      </p:cxnSp>
      <p:sp>
        <p:nvSpPr>
          <p:cNvPr id="206" name="Google Shape;206;p45"/>
          <p:cNvSpPr txBox="1"/>
          <p:nvPr/>
        </p:nvSpPr>
        <p:spPr>
          <a:xfrm>
            <a:off x="3519050" y="4590801"/>
            <a:ext cx="1934700" cy="338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IN" sz="1000" u="none" cap="none" strike="noStrike">
                <a:solidFill>
                  <a:schemeClr val="lt1"/>
                </a:solidFill>
                <a:latin typeface="Roboto"/>
                <a:ea typeface="Roboto"/>
                <a:cs typeface="Roboto"/>
                <a:sym typeface="Roboto"/>
              </a:rPr>
              <a:t>codemithra@ethnus.com</a:t>
            </a:r>
            <a:endParaRPr b="0" i="0" sz="1000" u="none" cap="none" strike="noStrike">
              <a:solidFill>
                <a:schemeClr val="lt1"/>
              </a:solidFill>
              <a:latin typeface="Roboto"/>
              <a:ea typeface="Roboto"/>
              <a:cs typeface="Roboto"/>
              <a:sym typeface="Roboto"/>
            </a:endParaRPr>
          </a:p>
        </p:txBody>
      </p:sp>
      <p:pic>
        <p:nvPicPr>
          <p:cNvPr id="207" name="Google Shape;207;p45"/>
          <p:cNvPicPr preferRelativeResize="0"/>
          <p:nvPr/>
        </p:nvPicPr>
        <p:blipFill rotWithShape="1">
          <a:blip r:embed="rId6">
            <a:alphaModFix/>
          </a:blip>
          <a:srcRect b="0" l="0" r="0" t="0"/>
          <a:stretch/>
        </p:blipFill>
        <p:spPr>
          <a:xfrm>
            <a:off x="5223771" y="4591063"/>
            <a:ext cx="338156" cy="338150"/>
          </a:xfrm>
          <a:prstGeom prst="rect">
            <a:avLst/>
          </a:prstGeom>
          <a:noFill/>
          <a:ln>
            <a:noFill/>
          </a:ln>
        </p:spPr>
      </p:pic>
      <p:sp>
        <p:nvSpPr>
          <p:cNvPr id="208" name="Google Shape;208;p45"/>
          <p:cNvSpPr txBox="1"/>
          <p:nvPr/>
        </p:nvSpPr>
        <p:spPr>
          <a:xfrm>
            <a:off x="5457275" y="4590801"/>
            <a:ext cx="1934700" cy="338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IN" sz="1000" u="none" cap="none" strike="noStrike">
                <a:solidFill>
                  <a:schemeClr val="lt1"/>
                </a:solidFill>
                <a:latin typeface="Roboto"/>
                <a:ea typeface="Roboto"/>
                <a:cs typeface="Roboto"/>
                <a:sym typeface="Roboto"/>
              </a:rPr>
              <a:t>www.codemithra.com</a:t>
            </a:r>
            <a:endParaRPr b="0" i="0" sz="1000" u="none" cap="none" strike="noStrike">
              <a:solidFill>
                <a:schemeClr val="lt1"/>
              </a:solidFill>
              <a:latin typeface="Roboto"/>
              <a:ea typeface="Roboto"/>
              <a:cs typeface="Roboto"/>
              <a:sym typeface="Roboto"/>
            </a:endParaRPr>
          </a:p>
        </p:txBody>
      </p:sp>
      <p:cxnSp>
        <p:nvCxnSpPr>
          <p:cNvPr id="209" name="Google Shape;209;p45"/>
          <p:cNvCxnSpPr/>
          <p:nvPr/>
        </p:nvCxnSpPr>
        <p:spPr>
          <a:xfrm rot="10800000">
            <a:off x="5166625" y="4610150"/>
            <a:ext cx="0" cy="3000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g32483630632_0_0"/>
          <p:cNvSpPr txBox="1"/>
          <p:nvPr>
            <p:ph idx="1" type="body"/>
          </p:nvPr>
        </p:nvSpPr>
        <p:spPr>
          <a:xfrm>
            <a:off x="729200" y="1384300"/>
            <a:ext cx="80862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b="1" sz="1600">
              <a:solidFill>
                <a:srgbClr val="373737"/>
              </a:solidFill>
              <a:latin typeface="Roboto"/>
              <a:ea typeface="Roboto"/>
              <a:cs typeface="Roboto"/>
              <a:sym typeface="Roboto"/>
            </a:endParaRPr>
          </a:p>
          <a:p>
            <a:pPr indent="0" lvl="0" marL="0" rtl="0" algn="l">
              <a:lnSpc>
                <a:spcPct val="115000"/>
              </a:lnSpc>
              <a:spcBef>
                <a:spcPts val="0"/>
              </a:spcBef>
              <a:spcAft>
                <a:spcPts val="0"/>
              </a:spcAft>
              <a:buSzPts val="1800"/>
              <a:buNone/>
            </a:pPr>
            <a:r>
              <a:t/>
            </a:r>
            <a:endParaRPr b="1" sz="16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SzPts val="1800"/>
              <a:buNone/>
            </a:pPr>
            <a:r>
              <a:rPr b="1" lang="en-IN" sz="1600">
                <a:solidFill>
                  <a:schemeClr val="dk1"/>
                </a:solidFill>
                <a:highlight>
                  <a:srgbClr val="FFFFFF"/>
                </a:highlight>
                <a:latin typeface="Roboto"/>
                <a:ea typeface="Roboto"/>
                <a:cs typeface="Roboto"/>
                <a:sym typeface="Roboto"/>
              </a:rPr>
              <a:t>QR CODE</a:t>
            </a:r>
            <a:r>
              <a:rPr b="1" lang="en-IN" sz="1600">
                <a:solidFill>
                  <a:srgbClr val="373737"/>
                </a:solidFill>
                <a:highlight>
                  <a:srgbClr val="FFFFFF"/>
                </a:highlight>
                <a:latin typeface="Roboto"/>
                <a:ea typeface="Roboto"/>
                <a:cs typeface="Roboto"/>
                <a:sym typeface="Roboto"/>
              </a:rPr>
              <a:t>:</a:t>
            </a:r>
            <a:endParaRPr b="1" sz="1600">
              <a:solidFill>
                <a:srgbClr val="373737"/>
              </a:solidFill>
              <a:highlight>
                <a:srgbClr val="FFFFFF"/>
              </a:highlight>
              <a:latin typeface="Roboto"/>
              <a:ea typeface="Roboto"/>
              <a:cs typeface="Roboto"/>
              <a:sym typeface="Roboto"/>
            </a:endParaRPr>
          </a:p>
          <a:p>
            <a:pPr indent="0" lvl="0" marL="0" rtl="0" algn="l">
              <a:lnSpc>
                <a:spcPct val="115000"/>
              </a:lnSpc>
              <a:spcBef>
                <a:spcPts val="0"/>
              </a:spcBef>
              <a:spcAft>
                <a:spcPts val="0"/>
              </a:spcAft>
              <a:buSzPts val="1800"/>
              <a:buNone/>
            </a:pPr>
            <a:r>
              <a:rPr b="1" lang="en-IN" sz="1600">
                <a:solidFill>
                  <a:srgbClr val="373737"/>
                </a:solidFill>
                <a:highlight>
                  <a:srgbClr val="FFFFFF"/>
                </a:highlight>
                <a:latin typeface="Roboto"/>
                <a:ea typeface="Roboto"/>
                <a:cs typeface="Roboto"/>
                <a:sym typeface="Roboto"/>
              </a:rPr>
              <a:t>				</a:t>
            </a:r>
            <a:endParaRPr b="1" sz="1600">
              <a:solidFill>
                <a:srgbClr val="373737"/>
              </a:solidFill>
              <a:highlight>
                <a:srgbClr val="FFFFFF"/>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b="1" sz="1600">
              <a:solidFill>
                <a:srgbClr val="373737"/>
              </a:solidFill>
              <a:highlight>
                <a:srgbClr val="FFFFFF"/>
              </a:highlight>
              <a:latin typeface="Roboto"/>
              <a:ea typeface="Roboto"/>
              <a:cs typeface="Roboto"/>
              <a:sym typeface="Roboto"/>
            </a:endParaRPr>
          </a:p>
        </p:txBody>
      </p:sp>
      <p:sp>
        <p:nvSpPr>
          <p:cNvPr id="71" name="Google Shape;71;g32483630632_0_0"/>
          <p:cNvSpPr txBox="1"/>
          <p:nvPr/>
        </p:nvSpPr>
        <p:spPr>
          <a:xfrm>
            <a:off x="577325" y="622125"/>
            <a:ext cx="77862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IN" sz="1500" u="none" cap="none" strike="noStrike">
                <a:solidFill>
                  <a:srgbClr val="000000"/>
                </a:solidFill>
                <a:latin typeface="Roboto"/>
                <a:ea typeface="Roboto"/>
                <a:cs typeface="Roboto"/>
                <a:sym typeface="Roboto"/>
              </a:rPr>
              <a:t>                    TEST TIME ON </a:t>
            </a:r>
            <a:r>
              <a:rPr b="1" lang="en-IN" sz="1500">
                <a:latin typeface="Roboto"/>
                <a:ea typeface="Roboto"/>
                <a:cs typeface="Roboto"/>
                <a:sym typeface="Roboto"/>
              </a:rPr>
              <a:t>READING SKILL 1.1</a:t>
            </a:r>
            <a:endParaRPr b="1" i="0" sz="1500" u="none" cap="none" strike="noStrike">
              <a:solidFill>
                <a:srgbClr val="000000"/>
              </a:solidFill>
              <a:latin typeface="Roboto"/>
              <a:ea typeface="Roboto"/>
              <a:cs typeface="Roboto"/>
              <a:sym typeface="Roboto"/>
            </a:endParaRPr>
          </a:p>
        </p:txBody>
      </p:sp>
      <p:sp>
        <p:nvSpPr>
          <p:cNvPr id="72" name="Google Shape;72;g32483630632_0_0"/>
          <p:cNvSpPr txBox="1"/>
          <p:nvPr/>
        </p:nvSpPr>
        <p:spPr>
          <a:xfrm>
            <a:off x="5143500" y="944725"/>
            <a:ext cx="4028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73" name="Google Shape;73;g32483630632_0_0"/>
          <p:cNvPicPr preferRelativeResize="0"/>
          <p:nvPr/>
        </p:nvPicPr>
        <p:blipFill>
          <a:blip r:embed="rId3">
            <a:alphaModFix/>
          </a:blip>
          <a:stretch>
            <a:fillRect/>
          </a:stretch>
        </p:blipFill>
        <p:spPr>
          <a:xfrm>
            <a:off x="3290888" y="1925000"/>
            <a:ext cx="2562225" cy="2628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5"/>
          <p:cNvSpPr txBox="1"/>
          <p:nvPr/>
        </p:nvSpPr>
        <p:spPr>
          <a:xfrm>
            <a:off x="3266350" y="630250"/>
            <a:ext cx="30000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IN" sz="2000" u="none" cap="none" strike="noStrike">
                <a:solidFill>
                  <a:srgbClr val="8182EF"/>
                </a:solidFill>
                <a:latin typeface="Roboto"/>
                <a:ea typeface="Roboto"/>
                <a:cs typeface="Roboto"/>
                <a:sym typeface="Roboto"/>
              </a:rPr>
              <a:t>INTRODUCTION</a:t>
            </a:r>
            <a:endParaRPr b="1" i="0" sz="2000" u="none" cap="none" strike="noStrike">
              <a:solidFill>
                <a:srgbClr val="8182E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8182EF"/>
              </a:solidFill>
              <a:latin typeface="Roboto"/>
              <a:ea typeface="Roboto"/>
              <a:cs typeface="Roboto"/>
              <a:sym typeface="Roboto"/>
            </a:endParaRPr>
          </a:p>
        </p:txBody>
      </p:sp>
      <p:sp>
        <p:nvSpPr>
          <p:cNvPr id="79" name="Google Shape;79;p5"/>
          <p:cNvSpPr txBox="1"/>
          <p:nvPr/>
        </p:nvSpPr>
        <p:spPr>
          <a:xfrm>
            <a:off x="1474825" y="1122375"/>
            <a:ext cx="6433200" cy="4617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3000"/>
              </a:spcBef>
              <a:spcAft>
                <a:spcPts val="1800"/>
              </a:spcAft>
              <a:buNone/>
            </a:pPr>
            <a:r>
              <a:rPr lang="en-IN" sz="1800">
                <a:solidFill>
                  <a:srgbClr val="003047"/>
                </a:solidFill>
                <a:highlight>
                  <a:schemeClr val="lt1"/>
                </a:highlight>
                <a:latin typeface="Roboto"/>
                <a:ea typeface="Roboto"/>
                <a:cs typeface="Roboto"/>
                <a:sym typeface="Roboto"/>
              </a:rPr>
              <a:t>Why Improving Reading Skills Is Important?</a:t>
            </a:r>
            <a:endParaRPr sz="1800">
              <a:solidFill>
                <a:srgbClr val="003047"/>
              </a:solidFill>
              <a:highlight>
                <a:schemeClr val="lt1"/>
              </a:highlight>
              <a:latin typeface="Roboto"/>
              <a:ea typeface="Roboto"/>
              <a:cs typeface="Roboto"/>
              <a:sym typeface="Roboto"/>
            </a:endParaRPr>
          </a:p>
        </p:txBody>
      </p:sp>
      <p:pic>
        <p:nvPicPr>
          <p:cNvPr id="80" name="Google Shape;80;p5"/>
          <p:cNvPicPr preferRelativeResize="0"/>
          <p:nvPr/>
        </p:nvPicPr>
        <p:blipFill rotWithShape="1">
          <a:blip r:embed="rId3">
            <a:alphaModFix/>
          </a:blip>
          <a:srcRect b="0" l="0" r="0" t="0"/>
          <a:stretch/>
        </p:blipFill>
        <p:spPr>
          <a:xfrm>
            <a:off x="2282325" y="1800225"/>
            <a:ext cx="4968049" cy="2519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320e544cbe2_0_1"/>
          <p:cNvSpPr txBox="1"/>
          <p:nvPr/>
        </p:nvSpPr>
        <p:spPr>
          <a:xfrm>
            <a:off x="5670550" y="2673675"/>
            <a:ext cx="3000000" cy="14685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3000"/>
              </a:spcBef>
              <a:spcAft>
                <a:spcPts val="0"/>
              </a:spcAft>
              <a:buClr>
                <a:schemeClr val="dk1"/>
              </a:buClr>
              <a:buSzPts val="2000"/>
              <a:buFont typeface="Arial"/>
              <a:buNone/>
            </a:pPr>
            <a:r>
              <a:rPr lang="en-IN" sz="1800">
                <a:solidFill>
                  <a:srgbClr val="003047"/>
                </a:solidFill>
                <a:highlight>
                  <a:schemeClr val="lt1"/>
                </a:highlight>
                <a:latin typeface="Roboto"/>
                <a:ea typeface="Roboto"/>
                <a:cs typeface="Roboto"/>
                <a:sym typeface="Roboto"/>
              </a:rPr>
              <a:t>10 Ways to Improve Your Reading Skills</a:t>
            </a:r>
            <a:endParaRPr sz="1800">
              <a:solidFill>
                <a:srgbClr val="003047"/>
              </a:solidFill>
              <a:highlight>
                <a:schemeClr val="lt1"/>
              </a:highlight>
              <a:latin typeface="Roboto"/>
              <a:ea typeface="Roboto"/>
              <a:cs typeface="Roboto"/>
              <a:sym typeface="Roboto"/>
            </a:endParaRPr>
          </a:p>
          <a:p>
            <a:pPr indent="0" lvl="0" marL="0" marR="0" rtl="0" algn="ctr">
              <a:lnSpc>
                <a:spcPct val="100000"/>
              </a:lnSpc>
              <a:spcBef>
                <a:spcPts val="1800"/>
              </a:spcBef>
              <a:spcAft>
                <a:spcPts val="0"/>
              </a:spcAft>
              <a:buClr>
                <a:schemeClr val="dk1"/>
              </a:buClr>
              <a:buSzPts val="2000"/>
              <a:buFont typeface="Arial"/>
              <a:buNone/>
            </a:pPr>
            <a:r>
              <a:t/>
            </a:r>
            <a:endParaRPr sz="1800">
              <a:solidFill>
                <a:schemeClr val="dk1"/>
              </a:solidFill>
              <a:highlight>
                <a:schemeClr val="lt1"/>
              </a:highlight>
              <a:latin typeface="Roboto"/>
              <a:ea typeface="Roboto"/>
              <a:cs typeface="Roboto"/>
              <a:sym typeface="Roboto"/>
            </a:endParaRPr>
          </a:p>
        </p:txBody>
      </p:sp>
      <p:sp>
        <p:nvSpPr>
          <p:cNvPr id="86" name="Google Shape;86;g320e544cbe2_0_1"/>
          <p:cNvSpPr txBox="1"/>
          <p:nvPr/>
        </p:nvSpPr>
        <p:spPr>
          <a:xfrm>
            <a:off x="3266350" y="630250"/>
            <a:ext cx="3000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2EF"/>
                </a:solidFill>
                <a:latin typeface="Roboto"/>
                <a:ea typeface="Roboto"/>
                <a:cs typeface="Roboto"/>
                <a:sym typeface="Roboto"/>
              </a:rPr>
              <a:t>CONCEPTS</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t/>
            </a:r>
            <a:endParaRPr b="1" sz="2000">
              <a:solidFill>
                <a:srgbClr val="8182EF"/>
              </a:solidFill>
              <a:latin typeface="Roboto"/>
              <a:ea typeface="Roboto"/>
              <a:cs typeface="Roboto"/>
              <a:sym typeface="Roboto"/>
            </a:endParaRPr>
          </a:p>
        </p:txBody>
      </p:sp>
      <p:pic>
        <p:nvPicPr>
          <p:cNvPr id="87" name="Google Shape;87;g320e544cbe2_0_1"/>
          <p:cNvPicPr preferRelativeResize="0"/>
          <p:nvPr/>
        </p:nvPicPr>
        <p:blipFill rotWithShape="1">
          <a:blip r:embed="rId3">
            <a:alphaModFix/>
          </a:blip>
          <a:srcRect b="0" l="0" r="0" t="0"/>
          <a:stretch/>
        </p:blipFill>
        <p:spPr>
          <a:xfrm>
            <a:off x="1379325" y="1430650"/>
            <a:ext cx="3847174" cy="29084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320e544cbe2_0_8"/>
          <p:cNvSpPr txBox="1"/>
          <p:nvPr/>
        </p:nvSpPr>
        <p:spPr>
          <a:xfrm>
            <a:off x="3266350" y="630250"/>
            <a:ext cx="3000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2EF"/>
                </a:solidFill>
                <a:latin typeface="Roboto"/>
                <a:ea typeface="Roboto"/>
                <a:cs typeface="Roboto"/>
                <a:sym typeface="Roboto"/>
              </a:rPr>
              <a:t>CONCEPTS</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t/>
            </a:r>
            <a:endParaRPr b="1" sz="2000">
              <a:solidFill>
                <a:srgbClr val="8182EF"/>
              </a:solidFill>
              <a:latin typeface="Roboto"/>
              <a:ea typeface="Roboto"/>
              <a:cs typeface="Roboto"/>
              <a:sym typeface="Roboto"/>
            </a:endParaRPr>
          </a:p>
        </p:txBody>
      </p:sp>
      <p:sp>
        <p:nvSpPr>
          <p:cNvPr id="93" name="Google Shape;93;g320e544cbe2_0_8"/>
          <p:cNvSpPr txBox="1"/>
          <p:nvPr/>
        </p:nvSpPr>
        <p:spPr>
          <a:xfrm>
            <a:off x="1257300" y="1122375"/>
            <a:ext cx="7112100" cy="4926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1400"/>
              </a:spcBef>
              <a:spcAft>
                <a:spcPts val="400"/>
              </a:spcAft>
              <a:buNone/>
            </a:pPr>
            <a:r>
              <a:rPr lang="en-IN" sz="2000">
                <a:solidFill>
                  <a:srgbClr val="003047"/>
                </a:solidFill>
                <a:highlight>
                  <a:schemeClr val="lt1"/>
                </a:highlight>
              </a:rPr>
              <a:t>Read in a comfortable, distraction-free place</a:t>
            </a:r>
            <a:endParaRPr sz="2000">
              <a:solidFill>
                <a:srgbClr val="003047"/>
              </a:solidFill>
              <a:highlight>
                <a:schemeClr val="lt1"/>
              </a:highlight>
            </a:endParaRPr>
          </a:p>
        </p:txBody>
      </p:sp>
      <p:sp>
        <p:nvSpPr>
          <p:cNvPr id="94" name="Google Shape;94;g320e544cbe2_0_8"/>
          <p:cNvSpPr txBox="1"/>
          <p:nvPr/>
        </p:nvSpPr>
        <p:spPr>
          <a:xfrm>
            <a:off x="1016100" y="1430650"/>
            <a:ext cx="8127900" cy="33864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1200"/>
              </a:spcBef>
              <a:spcAft>
                <a:spcPts val="0"/>
              </a:spcAft>
              <a:buClr>
                <a:srgbClr val="191919"/>
              </a:buClr>
              <a:buSzPts val="1600"/>
              <a:buChar char="●"/>
            </a:pPr>
            <a:r>
              <a:rPr lang="en-IN" sz="1600">
                <a:solidFill>
                  <a:srgbClr val="191919"/>
                </a:solidFill>
                <a:highlight>
                  <a:schemeClr val="lt1"/>
                </a:highlight>
                <a:latin typeface="Roboto"/>
                <a:ea typeface="Roboto"/>
                <a:cs typeface="Roboto"/>
                <a:sym typeface="Roboto"/>
              </a:rPr>
              <a:t>Distractions. Aside from avoiding busy and noisy places, distractions also include your own personal habits. It is best to mute your phone and do not reply to social media posts or instant messages during the time you have set aside for your reading.</a:t>
            </a:r>
            <a:endParaRPr sz="1600">
              <a:solidFill>
                <a:srgbClr val="191919"/>
              </a:solidFill>
              <a:highlight>
                <a:schemeClr val="lt1"/>
              </a:highlight>
              <a:latin typeface="Roboto"/>
              <a:ea typeface="Roboto"/>
              <a:cs typeface="Roboto"/>
              <a:sym typeface="Roboto"/>
            </a:endParaRPr>
          </a:p>
          <a:p>
            <a:pPr indent="-330200" lvl="0" marL="457200" rtl="0" algn="l">
              <a:lnSpc>
                <a:spcPct val="150000"/>
              </a:lnSpc>
              <a:spcBef>
                <a:spcPts val="0"/>
              </a:spcBef>
              <a:spcAft>
                <a:spcPts val="0"/>
              </a:spcAft>
              <a:buClr>
                <a:srgbClr val="191919"/>
              </a:buClr>
              <a:buSzPts val="1600"/>
              <a:buChar char="●"/>
            </a:pPr>
            <a:r>
              <a:rPr lang="en-IN" sz="1600">
                <a:solidFill>
                  <a:srgbClr val="191919"/>
                </a:solidFill>
                <a:highlight>
                  <a:schemeClr val="lt1"/>
                </a:highlight>
                <a:latin typeface="Roboto"/>
                <a:ea typeface="Roboto"/>
                <a:cs typeface="Roboto"/>
                <a:sym typeface="Roboto"/>
              </a:rPr>
              <a:t>Lighting. Is there ample light where you want to read? Find a spot near a window for daylight or make sure you are sitting in a corner where there’s good lighting.</a:t>
            </a:r>
            <a:endParaRPr sz="1600">
              <a:solidFill>
                <a:srgbClr val="191919"/>
              </a:solidFill>
              <a:highlight>
                <a:schemeClr val="lt1"/>
              </a:highlight>
              <a:latin typeface="Roboto"/>
              <a:ea typeface="Roboto"/>
              <a:cs typeface="Roboto"/>
              <a:sym typeface="Roboto"/>
            </a:endParaRPr>
          </a:p>
          <a:p>
            <a:pPr indent="-330200" lvl="0" marL="457200" rtl="0" algn="l">
              <a:lnSpc>
                <a:spcPct val="150000"/>
              </a:lnSpc>
              <a:spcBef>
                <a:spcPts val="0"/>
              </a:spcBef>
              <a:spcAft>
                <a:spcPts val="0"/>
              </a:spcAft>
              <a:buClr>
                <a:srgbClr val="191919"/>
              </a:buClr>
              <a:buSzPts val="1600"/>
              <a:buChar char="●"/>
            </a:pPr>
            <a:r>
              <a:rPr lang="en-IN" sz="1600">
                <a:solidFill>
                  <a:srgbClr val="191919"/>
                </a:solidFill>
                <a:highlight>
                  <a:schemeClr val="lt1"/>
                </a:highlight>
                <a:latin typeface="Roboto"/>
                <a:ea typeface="Roboto"/>
                <a:cs typeface="Roboto"/>
                <a:sym typeface="Roboto"/>
              </a:rPr>
              <a:t>Comfort. Whether you are reading in a cafe, the library, or your bedroom, make sure you have a good desk and comfortable chair when reading. Reading in a comfortable place will help you get through long hours of reading.</a:t>
            </a:r>
            <a:endParaRPr sz="1600">
              <a:solidFill>
                <a:srgbClr val="191919"/>
              </a:solidFill>
              <a:highlight>
                <a:schemeClr val="lt1"/>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320e544cbe2_0_15"/>
          <p:cNvSpPr txBox="1"/>
          <p:nvPr/>
        </p:nvSpPr>
        <p:spPr>
          <a:xfrm>
            <a:off x="3266350" y="630250"/>
            <a:ext cx="3000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2EF"/>
                </a:solidFill>
                <a:latin typeface="Roboto"/>
                <a:ea typeface="Roboto"/>
                <a:cs typeface="Roboto"/>
                <a:sym typeface="Roboto"/>
              </a:rPr>
              <a:t>CONCEPTS</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t/>
            </a:r>
            <a:endParaRPr b="1" sz="2000">
              <a:solidFill>
                <a:srgbClr val="8182EF"/>
              </a:solidFill>
              <a:latin typeface="Roboto"/>
              <a:ea typeface="Roboto"/>
              <a:cs typeface="Roboto"/>
              <a:sym typeface="Roboto"/>
            </a:endParaRPr>
          </a:p>
        </p:txBody>
      </p:sp>
      <p:sp>
        <p:nvSpPr>
          <p:cNvPr id="100" name="Google Shape;100;g320e544cbe2_0_15"/>
          <p:cNvSpPr txBox="1"/>
          <p:nvPr/>
        </p:nvSpPr>
        <p:spPr>
          <a:xfrm>
            <a:off x="1776900" y="1122375"/>
            <a:ext cx="5590200" cy="4617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1400"/>
              </a:spcBef>
              <a:spcAft>
                <a:spcPts val="400"/>
              </a:spcAft>
              <a:buNone/>
            </a:pPr>
            <a:r>
              <a:rPr lang="en-IN" sz="1800">
                <a:solidFill>
                  <a:srgbClr val="003047"/>
                </a:solidFill>
                <a:highlight>
                  <a:schemeClr val="lt1"/>
                </a:highlight>
                <a:latin typeface="Roboto"/>
                <a:ea typeface="Roboto"/>
                <a:cs typeface="Roboto"/>
                <a:sym typeface="Roboto"/>
              </a:rPr>
              <a:t>Do a quick survey of the book or assigned reading</a:t>
            </a:r>
            <a:endParaRPr sz="1800">
              <a:solidFill>
                <a:srgbClr val="003047"/>
              </a:solidFill>
              <a:highlight>
                <a:schemeClr val="lt1"/>
              </a:highlight>
              <a:latin typeface="Roboto"/>
              <a:ea typeface="Roboto"/>
              <a:cs typeface="Roboto"/>
              <a:sym typeface="Roboto"/>
            </a:endParaRPr>
          </a:p>
        </p:txBody>
      </p:sp>
      <p:pic>
        <p:nvPicPr>
          <p:cNvPr id="101" name="Google Shape;101;g320e544cbe2_0_15"/>
          <p:cNvPicPr preferRelativeResize="0"/>
          <p:nvPr/>
        </p:nvPicPr>
        <p:blipFill rotWithShape="1">
          <a:blip r:embed="rId3">
            <a:alphaModFix/>
          </a:blip>
          <a:srcRect b="0" l="0" r="0" t="0"/>
          <a:stretch/>
        </p:blipFill>
        <p:spPr>
          <a:xfrm>
            <a:off x="2835425" y="1821927"/>
            <a:ext cx="3944250" cy="3035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320e544cbe2_0_23"/>
          <p:cNvSpPr txBox="1"/>
          <p:nvPr/>
        </p:nvSpPr>
        <p:spPr>
          <a:xfrm>
            <a:off x="5670550" y="2690463"/>
            <a:ext cx="3000000" cy="16224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1400"/>
              </a:spcBef>
              <a:spcAft>
                <a:spcPts val="0"/>
              </a:spcAft>
              <a:buClr>
                <a:schemeClr val="dk1"/>
              </a:buClr>
              <a:buSzPts val="2000"/>
              <a:buFont typeface="Arial"/>
              <a:buNone/>
            </a:pPr>
            <a:r>
              <a:rPr lang="en-IN" sz="1800">
                <a:solidFill>
                  <a:srgbClr val="003047"/>
                </a:solidFill>
                <a:highlight>
                  <a:schemeClr val="lt1"/>
                </a:highlight>
                <a:latin typeface="Roboto"/>
                <a:ea typeface="Roboto"/>
                <a:cs typeface="Roboto"/>
                <a:sym typeface="Roboto"/>
              </a:rPr>
              <a:t>Keep a pen with you when reading</a:t>
            </a:r>
            <a:endParaRPr sz="1800">
              <a:solidFill>
                <a:srgbClr val="003047"/>
              </a:solidFill>
              <a:highlight>
                <a:schemeClr val="lt1"/>
              </a:highlight>
              <a:latin typeface="Roboto"/>
              <a:ea typeface="Roboto"/>
              <a:cs typeface="Roboto"/>
              <a:sym typeface="Roboto"/>
            </a:endParaRPr>
          </a:p>
          <a:p>
            <a:pPr indent="0" lvl="0" marL="0" marR="0" rtl="0" algn="ctr">
              <a:lnSpc>
                <a:spcPct val="100000"/>
              </a:lnSpc>
              <a:spcBef>
                <a:spcPts val="3000"/>
              </a:spcBef>
              <a:spcAft>
                <a:spcPts val="0"/>
              </a:spcAft>
              <a:buClr>
                <a:schemeClr val="dk1"/>
              </a:buClr>
              <a:buSzPts val="2000"/>
              <a:buFont typeface="Arial"/>
              <a:buNone/>
            </a:pPr>
            <a:r>
              <a:t/>
            </a:r>
            <a:endParaRPr sz="1800">
              <a:solidFill>
                <a:schemeClr val="dk1"/>
              </a:solidFill>
              <a:highlight>
                <a:schemeClr val="lt1"/>
              </a:highlight>
              <a:latin typeface="Roboto"/>
              <a:ea typeface="Roboto"/>
              <a:cs typeface="Roboto"/>
              <a:sym typeface="Roboto"/>
            </a:endParaRPr>
          </a:p>
        </p:txBody>
      </p:sp>
      <p:sp>
        <p:nvSpPr>
          <p:cNvPr id="107" name="Google Shape;107;g320e544cbe2_0_23"/>
          <p:cNvSpPr txBox="1"/>
          <p:nvPr/>
        </p:nvSpPr>
        <p:spPr>
          <a:xfrm>
            <a:off x="3266350" y="630250"/>
            <a:ext cx="3000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2EF"/>
                </a:solidFill>
                <a:latin typeface="Roboto"/>
                <a:ea typeface="Roboto"/>
                <a:cs typeface="Roboto"/>
                <a:sym typeface="Roboto"/>
              </a:rPr>
              <a:t>CONCEPTS</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t/>
            </a:r>
            <a:endParaRPr b="1" sz="2000">
              <a:solidFill>
                <a:srgbClr val="8182EF"/>
              </a:solidFill>
              <a:latin typeface="Roboto"/>
              <a:ea typeface="Roboto"/>
              <a:cs typeface="Roboto"/>
              <a:sym typeface="Roboto"/>
            </a:endParaRPr>
          </a:p>
        </p:txBody>
      </p:sp>
      <p:pic>
        <p:nvPicPr>
          <p:cNvPr id="108" name="Google Shape;108;g320e544cbe2_0_23"/>
          <p:cNvPicPr preferRelativeResize="0"/>
          <p:nvPr/>
        </p:nvPicPr>
        <p:blipFill rotWithShape="1">
          <a:blip r:embed="rId3">
            <a:alphaModFix/>
          </a:blip>
          <a:srcRect b="0" l="0" r="0" t="0"/>
          <a:stretch/>
        </p:blipFill>
        <p:spPr>
          <a:xfrm>
            <a:off x="1257300" y="1800225"/>
            <a:ext cx="4392525" cy="2519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31d1c71fcb4_0_18"/>
          <p:cNvSpPr txBox="1"/>
          <p:nvPr/>
        </p:nvSpPr>
        <p:spPr>
          <a:xfrm>
            <a:off x="3266350" y="630250"/>
            <a:ext cx="3000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b="1" lang="en-IN" sz="2000">
                <a:solidFill>
                  <a:srgbClr val="8182EF"/>
                </a:solidFill>
                <a:latin typeface="Roboto"/>
                <a:ea typeface="Roboto"/>
                <a:cs typeface="Roboto"/>
                <a:sym typeface="Roboto"/>
              </a:rPr>
              <a:t>CONCEPTS</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rtl="0" algn="ctr">
              <a:spcBef>
                <a:spcPts val="0"/>
              </a:spcBef>
              <a:spcAft>
                <a:spcPts val="0"/>
              </a:spcAft>
              <a:buClr>
                <a:schemeClr val="dk1"/>
              </a:buClr>
              <a:buSzPts val="2000"/>
              <a:buFont typeface="Arial"/>
              <a:buNone/>
            </a:pPr>
            <a:r>
              <a:t/>
            </a:r>
            <a:endParaRPr b="1" sz="2000">
              <a:solidFill>
                <a:srgbClr val="8182E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t/>
            </a:r>
            <a:endParaRPr b="1" sz="2000">
              <a:solidFill>
                <a:srgbClr val="8182EF"/>
              </a:solidFill>
              <a:latin typeface="Roboto"/>
              <a:ea typeface="Roboto"/>
              <a:cs typeface="Roboto"/>
              <a:sym typeface="Roboto"/>
            </a:endParaRPr>
          </a:p>
        </p:txBody>
      </p:sp>
      <p:sp>
        <p:nvSpPr>
          <p:cNvPr id="114" name="Google Shape;114;g31d1c71fcb4_0_18"/>
          <p:cNvSpPr txBox="1"/>
          <p:nvPr/>
        </p:nvSpPr>
        <p:spPr>
          <a:xfrm>
            <a:off x="1776900" y="1122375"/>
            <a:ext cx="5590200" cy="10293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1400"/>
              </a:spcBef>
              <a:spcAft>
                <a:spcPts val="0"/>
              </a:spcAft>
              <a:buClr>
                <a:schemeClr val="dk1"/>
              </a:buClr>
              <a:buSzPts val="2000"/>
              <a:buFont typeface="Arial"/>
              <a:buNone/>
            </a:pPr>
            <a:r>
              <a:rPr lang="en-IN" sz="1800">
                <a:solidFill>
                  <a:srgbClr val="003047"/>
                </a:solidFill>
                <a:highlight>
                  <a:schemeClr val="lt1"/>
                </a:highlight>
                <a:latin typeface="Roboto"/>
                <a:ea typeface="Roboto"/>
                <a:cs typeface="Roboto"/>
                <a:sym typeface="Roboto"/>
              </a:rPr>
              <a:t>Divide the material into manageable sections</a:t>
            </a:r>
            <a:endParaRPr sz="1800">
              <a:solidFill>
                <a:srgbClr val="003047"/>
              </a:solidFill>
              <a:highlight>
                <a:schemeClr val="lt1"/>
              </a:highlight>
              <a:latin typeface="Roboto"/>
              <a:ea typeface="Roboto"/>
              <a:cs typeface="Roboto"/>
              <a:sym typeface="Roboto"/>
            </a:endParaRPr>
          </a:p>
          <a:p>
            <a:pPr indent="0" lvl="0" marL="0" rtl="0" algn="l">
              <a:lnSpc>
                <a:spcPct val="140000"/>
              </a:lnSpc>
              <a:spcBef>
                <a:spcPts val="1400"/>
              </a:spcBef>
              <a:spcAft>
                <a:spcPts val="400"/>
              </a:spcAft>
              <a:buNone/>
            </a:pPr>
            <a:r>
              <a:t/>
            </a:r>
            <a:endParaRPr sz="1800">
              <a:solidFill>
                <a:srgbClr val="003047"/>
              </a:solidFill>
              <a:highlight>
                <a:schemeClr val="lt1"/>
              </a:highlight>
              <a:latin typeface="Roboto"/>
              <a:ea typeface="Roboto"/>
              <a:cs typeface="Roboto"/>
              <a:sym typeface="Roboto"/>
            </a:endParaRPr>
          </a:p>
        </p:txBody>
      </p:sp>
      <p:pic>
        <p:nvPicPr>
          <p:cNvPr id="115" name="Google Shape;115;g31d1c71fcb4_0_18"/>
          <p:cNvPicPr preferRelativeResize="0"/>
          <p:nvPr/>
        </p:nvPicPr>
        <p:blipFill rotWithShape="1">
          <a:blip r:embed="rId3">
            <a:alphaModFix/>
          </a:blip>
          <a:srcRect b="0" l="0" r="0" t="0"/>
          <a:stretch/>
        </p:blipFill>
        <p:spPr>
          <a:xfrm>
            <a:off x="3397950" y="1800225"/>
            <a:ext cx="2348100" cy="2659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pooja ram</dc:creator>
</cp:coreProperties>
</file>